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sldIdLst>
    <p:sldId id="766" r:id="rId2"/>
    <p:sldId id="765" r:id="rId3"/>
    <p:sldId id="728" r:id="rId4"/>
    <p:sldId id="664" r:id="rId5"/>
    <p:sldId id="346" r:id="rId6"/>
    <p:sldId id="640" r:id="rId7"/>
    <p:sldId id="717" r:id="rId8"/>
    <p:sldId id="654" r:id="rId9"/>
    <p:sldId id="655" r:id="rId10"/>
    <p:sldId id="718" r:id="rId11"/>
    <p:sldId id="719" r:id="rId12"/>
    <p:sldId id="720" r:id="rId13"/>
    <p:sldId id="721" r:id="rId14"/>
    <p:sldId id="656" r:id="rId15"/>
    <p:sldId id="657" r:id="rId16"/>
    <p:sldId id="662" r:id="rId17"/>
    <p:sldId id="658" r:id="rId18"/>
    <p:sldId id="659" r:id="rId19"/>
    <p:sldId id="660" r:id="rId20"/>
    <p:sldId id="713" r:id="rId21"/>
    <p:sldId id="661" r:id="rId22"/>
    <p:sldId id="722" r:id="rId23"/>
    <p:sldId id="348" r:id="rId24"/>
    <p:sldId id="663" r:id="rId25"/>
    <p:sldId id="639" r:id="rId26"/>
    <p:sldId id="449" r:id="rId27"/>
    <p:sldId id="450" r:id="rId28"/>
    <p:sldId id="451" r:id="rId29"/>
    <p:sldId id="668" r:id="rId30"/>
    <p:sldId id="724" r:id="rId31"/>
    <p:sldId id="723" r:id="rId32"/>
    <p:sldId id="737" r:id="rId33"/>
    <p:sldId id="729" r:id="rId34"/>
    <p:sldId id="730" r:id="rId35"/>
    <p:sldId id="731" r:id="rId36"/>
    <p:sldId id="732" r:id="rId37"/>
    <p:sldId id="733" r:id="rId38"/>
    <p:sldId id="734" r:id="rId39"/>
    <p:sldId id="735" r:id="rId40"/>
    <p:sldId id="736" r:id="rId41"/>
    <p:sldId id="764" r:id="rId42"/>
    <p:sldId id="738" r:id="rId43"/>
    <p:sldId id="739" r:id="rId44"/>
    <p:sldId id="740" r:id="rId45"/>
    <p:sldId id="741" r:id="rId46"/>
    <p:sldId id="742" r:id="rId47"/>
    <p:sldId id="743" r:id="rId48"/>
    <p:sldId id="744" r:id="rId49"/>
    <p:sldId id="745" r:id="rId50"/>
    <p:sldId id="746" r:id="rId51"/>
    <p:sldId id="767" r:id="rId52"/>
    <p:sldId id="768" r:id="rId53"/>
    <p:sldId id="769" r:id="rId54"/>
    <p:sldId id="770" r:id="rId55"/>
    <p:sldId id="771" r:id="rId56"/>
    <p:sldId id="772" r:id="rId57"/>
    <p:sldId id="773" r:id="rId58"/>
    <p:sldId id="774" r:id="rId59"/>
    <p:sldId id="775" r:id="rId60"/>
    <p:sldId id="776" r:id="rId61"/>
    <p:sldId id="747" r:id="rId62"/>
    <p:sldId id="748" r:id="rId63"/>
    <p:sldId id="750" r:id="rId64"/>
    <p:sldId id="751" r:id="rId65"/>
    <p:sldId id="754" r:id="rId66"/>
    <p:sldId id="755" r:id="rId67"/>
    <p:sldId id="756" r:id="rId68"/>
    <p:sldId id="758" r:id="rId69"/>
    <p:sldId id="759" r:id="rId70"/>
    <p:sldId id="760" r:id="rId71"/>
    <p:sldId id="762" r:id="rId72"/>
    <p:sldId id="763" r:id="rId73"/>
    <p:sldId id="749" r:id="rId74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00CCFF"/>
    <a:srgbClr val="0000CC"/>
    <a:srgbClr val="EA0409"/>
    <a:srgbClr val="FF0066"/>
    <a:srgbClr val="99FF99"/>
    <a:srgbClr val="CCFF99"/>
    <a:srgbClr val="66FFCC"/>
    <a:srgbClr val="CCECFF"/>
    <a:srgbClr val="E7FE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34" autoAdjust="0"/>
    <p:restoredTop sz="97934" autoAdjust="0"/>
  </p:normalViewPr>
  <p:slideViewPr>
    <p:cSldViewPr>
      <p:cViewPr varScale="1">
        <p:scale>
          <a:sx n="80" d="100"/>
          <a:sy n="80" d="100"/>
        </p:scale>
        <p:origin x="-86" y="-1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E6C7C1-62FC-4D38-9D02-EE9E550A6E06}" type="datetimeFigureOut">
              <a:rPr lang="th-TH" smtClean="0"/>
              <a:t>01/09/60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A18FBC-1E31-4B81-9973-BAC3C43D1CD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85109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D3C12-D32D-493C-8C16-2176B5EE4A79}" type="slidenum">
              <a:rPr lang="th-TH" smtClean="0"/>
              <a:t>32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73073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D3C12-D32D-493C-8C16-2176B5EE4A79}" type="slidenum">
              <a:rPr lang="th-TH" smtClean="0"/>
              <a:t>41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73073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BD54A-ECE2-42BE-BD70-A5826CBEF98B}" type="datetimeFigureOut">
              <a:rPr lang="th-TH" smtClean="0"/>
              <a:t>01/09/60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CE351-E542-4970-B283-B98035A3CEB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4071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BD54A-ECE2-42BE-BD70-A5826CBEF98B}" type="datetimeFigureOut">
              <a:rPr lang="th-TH" smtClean="0"/>
              <a:t>01/09/60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CE351-E542-4970-B283-B98035A3CEB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40182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BD54A-ECE2-42BE-BD70-A5826CBEF98B}" type="datetimeFigureOut">
              <a:rPr lang="th-TH" smtClean="0"/>
              <a:t>01/09/60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CE351-E542-4970-B283-B98035A3CEB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69448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BD54A-ECE2-42BE-BD70-A5826CBEF98B}" type="datetimeFigureOut">
              <a:rPr lang="th-TH" smtClean="0"/>
              <a:t>01/09/60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CE351-E542-4970-B283-B98035A3CEB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27562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BD54A-ECE2-42BE-BD70-A5826CBEF98B}" type="datetimeFigureOut">
              <a:rPr lang="th-TH" smtClean="0"/>
              <a:t>01/09/60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CE351-E542-4970-B283-B98035A3CEB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06906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BD54A-ECE2-42BE-BD70-A5826CBEF98B}" type="datetimeFigureOut">
              <a:rPr lang="th-TH" smtClean="0"/>
              <a:t>01/09/60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CE351-E542-4970-B283-B98035A3CEB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93816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BD54A-ECE2-42BE-BD70-A5826CBEF98B}" type="datetimeFigureOut">
              <a:rPr lang="th-TH" smtClean="0"/>
              <a:t>01/09/60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CE351-E542-4970-B283-B98035A3CEB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9293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BD54A-ECE2-42BE-BD70-A5826CBEF98B}" type="datetimeFigureOut">
              <a:rPr lang="th-TH" smtClean="0"/>
              <a:t>01/09/60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CE351-E542-4970-B283-B98035A3CEB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66659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BD54A-ECE2-42BE-BD70-A5826CBEF98B}" type="datetimeFigureOut">
              <a:rPr lang="th-TH" smtClean="0"/>
              <a:t>01/09/60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CE351-E542-4970-B283-B98035A3CEB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55804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BD54A-ECE2-42BE-BD70-A5826CBEF98B}" type="datetimeFigureOut">
              <a:rPr lang="th-TH" smtClean="0"/>
              <a:t>01/09/60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CE351-E542-4970-B283-B98035A3CEB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93699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BD54A-ECE2-42BE-BD70-A5826CBEF98B}" type="datetimeFigureOut">
              <a:rPr lang="th-TH" smtClean="0"/>
              <a:t>01/09/60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CE351-E542-4970-B283-B98035A3CEB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43009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BD54A-ECE2-42BE-BD70-A5826CBEF98B}" type="datetimeFigureOut">
              <a:rPr lang="th-TH" smtClean="0"/>
              <a:t>01/09/60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4CE351-E542-4970-B283-B98035A3CEB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03199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4624"/>
            <a:ext cx="6912768" cy="664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50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1259632" y="0"/>
            <a:ext cx="7704856" cy="15258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endParaRPr lang="th-TH" sz="4800" b="1" dirty="0" smtClean="0"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>
              <a:spcBef>
                <a:spcPct val="0"/>
              </a:spcBef>
            </a:pPr>
            <a:r>
              <a:rPr lang="th-TH" sz="4800" b="1" dirty="0" smtClean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โครงการงานสวนพฤกษศาสตร์โรงเรียน</a:t>
            </a:r>
          </a:p>
          <a:p>
            <a:pPr algn="ctr">
              <a:spcBef>
                <a:spcPct val="0"/>
              </a:spcBef>
            </a:pPr>
            <a:endParaRPr lang="th-TH" sz="4800" b="1" dirty="0" smtClean="0"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33" t="2813" r="33434" b="7500"/>
          <a:stretch/>
        </p:blipFill>
        <p:spPr bwMode="auto">
          <a:xfrm>
            <a:off x="179512" y="116632"/>
            <a:ext cx="8784976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772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9" t="25754" r="12752" b="24129"/>
          <a:stretch/>
        </p:blipFill>
        <p:spPr bwMode="auto">
          <a:xfrm>
            <a:off x="1187624" y="990600"/>
            <a:ext cx="7709937" cy="4022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415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5" t="26562" r="27511" b="12812"/>
          <a:stretch/>
        </p:blipFill>
        <p:spPr bwMode="auto">
          <a:xfrm>
            <a:off x="1259632" y="807720"/>
            <a:ext cx="7560840" cy="5556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795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5" t="45938" r="24173" b="9687"/>
          <a:stretch/>
        </p:blipFill>
        <p:spPr bwMode="auto">
          <a:xfrm>
            <a:off x="1187625" y="1036320"/>
            <a:ext cx="7708764" cy="4768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380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1237644" y="188640"/>
            <a:ext cx="7704856" cy="9601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th-TH" sz="3600" b="1" dirty="0" smtClean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แผนงานโครงการ </a:t>
            </a:r>
            <a:r>
              <a:rPr lang="en-US" sz="3600" b="1" dirty="0" smtClean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“</a:t>
            </a:r>
            <a:r>
              <a:rPr lang="th-TH" sz="3600" b="1" dirty="0" smtClean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สวนพฤกษศาสตร์โรงเรียน</a:t>
            </a:r>
            <a:r>
              <a:rPr lang="en-US" sz="3600" b="1" dirty="0" smtClean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”</a:t>
            </a:r>
            <a:endParaRPr lang="th-TH" sz="3600" b="1" dirty="0" smtClean="0"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>
              <a:spcBef>
                <a:spcPct val="0"/>
              </a:spcBef>
            </a:pPr>
            <a:r>
              <a:rPr lang="th-TH" sz="3600" b="1" dirty="0" smtClean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โรงเรียน </a:t>
            </a:r>
            <a:r>
              <a:rPr lang="th-TH" sz="3600" b="1" dirty="0" err="1" smtClean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ภ.ป.ร</a:t>
            </a:r>
            <a:r>
              <a:rPr lang="th-TH" sz="3600" b="1" dirty="0" smtClean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.ราชวิทยาลัย ในพระบรมราชูปถัมภ์</a:t>
            </a:r>
          </a:p>
        </p:txBody>
      </p:sp>
      <p:grpSp>
        <p:nvGrpSpPr>
          <p:cNvPr id="2" name="กลุ่ม 1"/>
          <p:cNvGrpSpPr/>
          <p:nvPr/>
        </p:nvGrpSpPr>
        <p:grpSpPr>
          <a:xfrm>
            <a:off x="0" y="1268760"/>
            <a:ext cx="9108504" cy="5445435"/>
            <a:chOff x="827584" y="1200150"/>
            <a:chExt cx="7150556" cy="4777740"/>
          </a:xfrm>
        </p:grpSpPr>
        <p:pic>
          <p:nvPicPr>
            <p:cNvPr id="25604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78" t="15723" r="14793" b="10801"/>
            <a:stretch/>
          </p:blipFill>
          <p:spPr bwMode="auto">
            <a:xfrm>
              <a:off x="4350702" y="1200150"/>
              <a:ext cx="3627438" cy="4777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603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00" t="15723" r="9922" b="10801"/>
            <a:stretch/>
          </p:blipFill>
          <p:spPr bwMode="auto">
            <a:xfrm>
              <a:off x="827584" y="1200150"/>
              <a:ext cx="3989070" cy="4777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6138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/>
        </p:nvGrpSpPr>
        <p:grpSpPr>
          <a:xfrm>
            <a:off x="257344" y="1196752"/>
            <a:ext cx="8646160" cy="4996017"/>
            <a:chOff x="251520" y="1673343"/>
            <a:chExt cx="8646160" cy="4996017"/>
          </a:xfrm>
        </p:grpSpPr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" t="8796" r="3445" b="13939"/>
            <a:stretch/>
          </p:blipFill>
          <p:spPr>
            <a:xfrm>
              <a:off x="251520" y="1673343"/>
              <a:ext cx="8646160" cy="4996017"/>
            </a:xfrm>
            <a:prstGeom prst="rect">
              <a:avLst/>
            </a:prstGeom>
          </p:spPr>
        </p:pic>
        <p:sp>
          <p:nvSpPr>
            <p:cNvPr id="3" name="สี่เหลี่ยมผืนผ้า 2"/>
            <p:cNvSpPr/>
            <p:nvPr/>
          </p:nvSpPr>
          <p:spPr>
            <a:xfrm>
              <a:off x="395536" y="2996952"/>
              <a:ext cx="1008112" cy="8640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2" name="สี่เหลี่ยมผืนผ้า 1"/>
          <p:cNvSpPr/>
          <p:nvPr/>
        </p:nvSpPr>
        <p:spPr>
          <a:xfrm>
            <a:off x="1691680" y="44624"/>
            <a:ext cx="6696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th-TH" sz="36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แผนงานโครงการ </a:t>
            </a:r>
            <a:r>
              <a:rPr lang="en-US" sz="3600" b="1" dirty="0" smtClean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“</a:t>
            </a:r>
            <a:r>
              <a:rPr lang="th-TH" sz="3600" b="1" dirty="0" smtClean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สวนพฤกษศาสตร์</a:t>
            </a:r>
            <a:r>
              <a:rPr lang="th-TH" sz="36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โรงเรียน</a:t>
            </a:r>
            <a:r>
              <a:rPr lang="en-US" sz="36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”</a:t>
            </a:r>
            <a:endParaRPr lang="th-TH" sz="3600" b="1" dirty="0"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>
              <a:spcBef>
                <a:spcPct val="0"/>
              </a:spcBef>
            </a:pPr>
            <a:r>
              <a:rPr lang="th-TH" sz="36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โรงเรียน </a:t>
            </a:r>
            <a:r>
              <a:rPr lang="th-TH" sz="3600" b="1" dirty="0" err="1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ภ.ป.ร</a:t>
            </a:r>
            <a:r>
              <a:rPr lang="th-TH" sz="36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.ราชวิทยาลัย ในพระบรมราชูปถัมภ์</a:t>
            </a:r>
          </a:p>
        </p:txBody>
      </p:sp>
    </p:spTree>
    <p:extLst>
      <p:ext uri="{BB962C8B-B14F-4D97-AF65-F5344CB8AC3E}">
        <p14:creationId xmlns:p14="http://schemas.microsoft.com/office/powerpoint/2010/main" val="35744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1299378" y="260648"/>
            <a:ext cx="7704856" cy="115212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th-TH" sz="36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แผนงานโครงการ </a:t>
            </a:r>
            <a:r>
              <a:rPr lang="en-US" sz="3600" b="1" dirty="0" smtClean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“</a:t>
            </a:r>
            <a:r>
              <a:rPr lang="th-TH" sz="3600" b="1" dirty="0" smtClean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สวนพฤกษศาสตร์</a:t>
            </a:r>
            <a:r>
              <a:rPr lang="th-TH" sz="36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โรงเรียน</a:t>
            </a:r>
            <a:r>
              <a:rPr lang="en-US" sz="36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”</a:t>
            </a:r>
            <a:endParaRPr lang="th-TH" sz="3600" b="1" dirty="0"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>
              <a:spcBef>
                <a:spcPct val="0"/>
              </a:spcBef>
            </a:pPr>
            <a:r>
              <a:rPr lang="th-TH" sz="36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โรงเรียน </a:t>
            </a:r>
            <a:r>
              <a:rPr lang="th-TH" sz="3600" b="1" dirty="0" err="1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ภ.ป.ร</a:t>
            </a:r>
            <a:r>
              <a:rPr lang="th-TH" sz="36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.ราชวิทยาลัย ในพระบรมราชูปถัมภ์</a:t>
            </a: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" t="11023" r="3402" b="10954"/>
          <a:stretch/>
        </p:blipFill>
        <p:spPr>
          <a:xfrm>
            <a:off x="240628" y="1556792"/>
            <a:ext cx="8575560" cy="504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67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กลุ่ม 3"/>
          <p:cNvGrpSpPr/>
          <p:nvPr/>
        </p:nvGrpSpPr>
        <p:grpSpPr>
          <a:xfrm>
            <a:off x="-36512" y="1412777"/>
            <a:ext cx="9180512" cy="5256584"/>
            <a:chOff x="-36512" y="1412777"/>
            <a:chExt cx="9180512" cy="5256584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09" b="12054"/>
            <a:stretch/>
          </p:blipFill>
          <p:spPr>
            <a:xfrm>
              <a:off x="-36512" y="1412777"/>
              <a:ext cx="9180512" cy="5256584"/>
            </a:xfrm>
            <a:prstGeom prst="rect">
              <a:avLst/>
            </a:prstGeom>
          </p:spPr>
        </p:pic>
        <p:sp>
          <p:nvSpPr>
            <p:cNvPr id="7" name="สี่เหลี่ยมผืนผ้า 6"/>
            <p:cNvSpPr/>
            <p:nvPr/>
          </p:nvSpPr>
          <p:spPr>
            <a:xfrm>
              <a:off x="251520" y="2420888"/>
              <a:ext cx="971813" cy="8640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6" name="สี่เหลี่ยมผืนผ้า 5"/>
          <p:cNvSpPr/>
          <p:nvPr/>
        </p:nvSpPr>
        <p:spPr>
          <a:xfrm>
            <a:off x="1299378" y="260648"/>
            <a:ext cx="7704856" cy="115212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th-TH" sz="36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แผนงานโครงการ </a:t>
            </a:r>
            <a:r>
              <a:rPr lang="en-US" sz="3600" b="1" dirty="0" smtClean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“</a:t>
            </a:r>
            <a:r>
              <a:rPr lang="th-TH" sz="3600" b="1" dirty="0" smtClean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สวนพฤกษศาสตร์</a:t>
            </a:r>
            <a:r>
              <a:rPr lang="th-TH" sz="36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โรงเรียน</a:t>
            </a:r>
            <a:r>
              <a:rPr lang="en-US" sz="36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”</a:t>
            </a:r>
            <a:endParaRPr lang="th-TH" sz="3600" b="1" dirty="0"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>
              <a:spcBef>
                <a:spcPct val="0"/>
              </a:spcBef>
            </a:pPr>
            <a:r>
              <a:rPr lang="th-TH" sz="36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โรงเรียน </a:t>
            </a:r>
            <a:r>
              <a:rPr lang="th-TH" sz="3600" b="1" dirty="0" err="1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ภ.ป.ร</a:t>
            </a:r>
            <a:r>
              <a:rPr lang="th-TH" sz="36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.ราชวิทยาลัย ในพระบรมราชูปถัมภ์</a:t>
            </a:r>
          </a:p>
        </p:txBody>
      </p:sp>
    </p:spTree>
    <p:extLst>
      <p:ext uri="{BB962C8B-B14F-4D97-AF65-F5344CB8AC3E}">
        <p14:creationId xmlns:p14="http://schemas.microsoft.com/office/powerpoint/2010/main" val="26030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กลุ่ม 3"/>
          <p:cNvGrpSpPr/>
          <p:nvPr/>
        </p:nvGrpSpPr>
        <p:grpSpPr>
          <a:xfrm>
            <a:off x="0" y="1344280"/>
            <a:ext cx="9144000" cy="5325080"/>
            <a:chOff x="0" y="1793447"/>
            <a:chExt cx="9144000" cy="4800393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11" b="14649"/>
            <a:stretch/>
          </p:blipFill>
          <p:spPr>
            <a:xfrm>
              <a:off x="0" y="1793447"/>
              <a:ext cx="9144000" cy="4800393"/>
            </a:xfrm>
            <a:prstGeom prst="rect">
              <a:avLst/>
            </a:prstGeom>
          </p:spPr>
        </p:pic>
        <p:sp>
          <p:nvSpPr>
            <p:cNvPr id="7" name="สี่เหลี่ยมผืนผ้า 6"/>
            <p:cNvSpPr/>
            <p:nvPr/>
          </p:nvSpPr>
          <p:spPr>
            <a:xfrm>
              <a:off x="287819" y="3717032"/>
              <a:ext cx="971813" cy="8640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6" name="สี่เหลี่ยมผืนผ้า 5"/>
          <p:cNvSpPr/>
          <p:nvPr/>
        </p:nvSpPr>
        <p:spPr>
          <a:xfrm>
            <a:off x="1299378" y="260648"/>
            <a:ext cx="7704856" cy="115212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th-TH" sz="36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แผนงานโครงการ </a:t>
            </a:r>
            <a:r>
              <a:rPr lang="en-US" sz="3600" b="1" dirty="0" smtClean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“</a:t>
            </a:r>
            <a:r>
              <a:rPr lang="th-TH" sz="3600" b="1" dirty="0" smtClean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สวนพฤกษศาสตร์</a:t>
            </a:r>
            <a:r>
              <a:rPr lang="th-TH" sz="36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โรงเรียน</a:t>
            </a:r>
            <a:r>
              <a:rPr lang="en-US" sz="36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”</a:t>
            </a:r>
            <a:endParaRPr lang="th-TH" sz="3600" b="1" dirty="0"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>
              <a:spcBef>
                <a:spcPct val="0"/>
              </a:spcBef>
            </a:pPr>
            <a:r>
              <a:rPr lang="th-TH" sz="36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โรงเรียน </a:t>
            </a:r>
            <a:r>
              <a:rPr lang="th-TH" sz="3600" b="1" dirty="0" err="1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ภ.ป.ร</a:t>
            </a:r>
            <a:r>
              <a:rPr lang="th-TH" sz="36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.ราชวิทยาลัย ในพระบรมราชูปถัมภ์</a:t>
            </a:r>
          </a:p>
        </p:txBody>
      </p:sp>
    </p:spTree>
    <p:extLst>
      <p:ext uri="{BB962C8B-B14F-4D97-AF65-F5344CB8AC3E}">
        <p14:creationId xmlns:p14="http://schemas.microsoft.com/office/powerpoint/2010/main" val="143801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กลุ่ม 7"/>
          <p:cNvGrpSpPr/>
          <p:nvPr/>
        </p:nvGrpSpPr>
        <p:grpSpPr>
          <a:xfrm>
            <a:off x="11544" y="1412776"/>
            <a:ext cx="9144000" cy="5341105"/>
            <a:chOff x="0" y="955039"/>
            <a:chExt cx="9144000" cy="4765041"/>
          </a:xfrm>
        </p:grpSpPr>
        <p:pic>
          <p:nvPicPr>
            <p:cNvPr id="7" name="รูปภาพ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38" b="14568"/>
            <a:stretch/>
          </p:blipFill>
          <p:spPr>
            <a:xfrm>
              <a:off x="0" y="955039"/>
              <a:ext cx="9144000" cy="4765041"/>
            </a:xfrm>
            <a:prstGeom prst="rect">
              <a:avLst/>
            </a:prstGeom>
          </p:spPr>
        </p:pic>
        <p:sp>
          <p:nvSpPr>
            <p:cNvPr id="3" name="สี่เหลี่ยมผืนผ้า 2"/>
            <p:cNvSpPr/>
            <p:nvPr/>
          </p:nvSpPr>
          <p:spPr>
            <a:xfrm>
              <a:off x="323528" y="4221088"/>
              <a:ext cx="945121" cy="7200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6" name="สี่เหลี่ยมผืนผ้า 5"/>
          <p:cNvSpPr/>
          <p:nvPr/>
        </p:nvSpPr>
        <p:spPr>
          <a:xfrm>
            <a:off x="1299378" y="260648"/>
            <a:ext cx="7704856" cy="115212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th-TH" sz="36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แผนงานโครงการ </a:t>
            </a:r>
            <a:r>
              <a:rPr lang="en-US" sz="3600" b="1" dirty="0" smtClean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“</a:t>
            </a:r>
            <a:r>
              <a:rPr lang="th-TH" sz="3600" b="1" dirty="0" smtClean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สวนพฤกษศาสตร์</a:t>
            </a:r>
            <a:r>
              <a:rPr lang="th-TH" sz="36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โรงเรียน</a:t>
            </a:r>
            <a:r>
              <a:rPr lang="en-US" sz="36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”</a:t>
            </a:r>
            <a:endParaRPr lang="th-TH" sz="3600" b="1" dirty="0"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>
              <a:spcBef>
                <a:spcPct val="0"/>
              </a:spcBef>
            </a:pPr>
            <a:r>
              <a:rPr lang="th-TH" sz="36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โรงเรียน </a:t>
            </a:r>
            <a:r>
              <a:rPr lang="th-TH" sz="3600" b="1" dirty="0" err="1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ภ.ป.ร</a:t>
            </a:r>
            <a:r>
              <a:rPr lang="th-TH" sz="36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.ราชวิทยาลัย ในพระบรมราชูปถัมภ์</a:t>
            </a:r>
          </a:p>
        </p:txBody>
      </p:sp>
    </p:spTree>
    <p:extLst>
      <p:ext uri="{BB962C8B-B14F-4D97-AF65-F5344CB8AC3E}">
        <p14:creationId xmlns:p14="http://schemas.microsoft.com/office/powerpoint/2010/main" val="113358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/>
        </p:nvSpPr>
        <p:spPr>
          <a:xfrm>
            <a:off x="1259632" y="188640"/>
            <a:ext cx="7704856" cy="15258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endParaRPr lang="th-TH" sz="4800" b="1" dirty="0" smtClean="0"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>
              <a:spcBef>
                <a:spcPct val="0"/>
              </a:spcBef>
            </a:pPr>
            <a:r>
              <a:rPr lang="th-TH" sz="4800" b="1" dirty="0" smtClean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๑.๓ การวางแผนการบริหารและ</a:t>
            </a:r>
          </a:p>
          <a:p>
            <a:pPr algn="ctr">
              <a:spcBef>
                <a:spcPct val="0"/>
              </a:spcBef>
            </a:pPr>
            <a:r>
              <a:rPr lang="th-TH" sz="4800" b="1" dirty="0" smtClean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แผนการจัดการเรียนรู้</a:t>
            </a:r>
          </a:p>
          <a:p>
            <a:pPr algn="ctr">
              <a:spcBef>
                <a:spcPct val="0"/>
              </a:spcBef>
            </a:pPr>
            <a:endParaRPr lang="th-TH" sz="4800" b="1" dirty="0" smtClean="0"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187624" y="1844824"/>
            <a:ext cx="7704856" cy="46805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endParaRPr lang="th-TH" sz="4800" b="1" dirty="0" smtClean="0"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  <a:p>
            <a:pPr>
              <a:spcBef>
                <a:spcPct val="0"/>
              </a:spcBef>
            </a:pPr>
            <a:r>
              <a:rPr lang="th-TH" sz="3600" b="1" dirty="0" smtClean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๑) แผนการดำเนินงานด้านการบริหาร โดยเขียนแผนงานสวนพฤกษศาสตร์โรงเรียนรวมกับแผนงานประจำปีของโรงเรียน</a:t>
            </a:r>
          </a:p>
          <a:p>
            <a:pPr>
              <a:spcBef>
                <a:spcPct val="0"/>
              </a:spcBef>
            </a:pPr>
            <a:r>
              <a:rPr lang="th-TH" sz="3600" b="1" dirty="0" smtClean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๒) การจัดทำปฏิทินการปฏิบัติงาน</a:t>
            </a:r>
          </a:p>
          <a:p>
            <a:pPr>
              <a:spcBef>
                <a:spcPct val="0"/>
              </a:spcBef>
            </a:pPr>
            <a:r>
              <a:rPr lang="th-TH" sz="3600" b="1" dirty="0" smtClean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๓) แผนการจัดการเรียนรู้ โดยเขียนแผน</a:t>
            </a:r>
            <a:r>
              <a:rPr lang="th-TH" sz="3600" b="1" dirty="0" err="1" smtClean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บูรณา</a:t>
            </a:r>
            <a:r>
              <a:rPr lang="th-TH" sz="3600" b="1" dirty="0" smtClean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การงานสวนพฤกษศาสตร์โรงเรียน แสดงให้เห็นวิธีการจัดการเรียนรู้อย่างชัดเจนในทุกระดับชั้น และทุกกลุ่มสาระการเรียนรู้</a:t>
            </a:r>
          </a:p>
          <a:p>
            <a:pPr>
              <a:spcBef>
                <a:spcPct val="0"/>
              </a:spcBef>
            </a:pPr>
            <a:endParaRPr lang="th-TH" sz="3600" b="1" dirty="0" smtClean="0"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  <a:p>
            <a:pPr marL="742950" indent="-742950">
              <a:spcBef>
                <a:spcPct val="0"/>
              </a:spcBef>
              <a:buAutoNum type="thaiNumParenR"/>
            </a:pPr>
            <a:endParaRPr lang="th-TH" sz="3600" b="1" dirty="0" smtClean="0"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>
              <a:spcBef>
                <a:spcPct val="0"/>
              </a:spcBef>
            </a:pPr>
            <a:endParaRPr lang="th-TH" sz="4800" b="1" dirty="0" smtClean="0"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7969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b="13311"/>
          <a:stretch/>
        </p:blipFill>
        <p:spPr>
          <a:xfrm>
            <a:off x="25544" y="1700808"/>
            <a:ext cx="9144000" cy="4964649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1299378" y="260648"/>
            <a:ext cx="7704856" cy="115212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th-TH" sz="36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แผนงานโครงการ </a:t>
            </a:r>
            <a:r>
              <a:rPr lang="en-US" sz="3600" b="1" dirty="0" smtClean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“</a:t>
            </a:r>
            <a:r>
              <a:rPr lang="th-TH" sz="3600" b="1" dirty="0" smtClean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สวนพฤกษศาสตร์</a:t>
            </a:r>
            <a:r>
              <a:rPr lang="th-TH" sz="36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โรงเรียน</a:t>
            </a:r>
            <a:r>
              <a:rPr lang="en-US" sz="36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”</a:t>
            </a:r>
            <a:endParaRPr lang="th-TH" sz="3600" b="1" dirty="0"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>
              <a:spcBef>
                <a:spcPct val="0"/>
              </a:spcBef>
            </a:pPr>
            <a:r>
              <a:rPr lang="th-TH" sz="36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โรงเรียน </a:t>
            </a:r>
            <a:r>
              <a:rPr lang="th-TH" sz="3600" b="1" dirty="0" err="1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ภ.ป.ร</a:t>
            </a:r>
            <a:r>
              <a:rPr lang="th-TH" sz="36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.ราชวิทยาลัย ในพระบรมราชูปถัมภ์</a:t>
            </a:r>
          </a:p>
        </p:txBody>
      </p:sp>
    </p:spTree>
    <p:extLst>
      <p:ext uri="{BB962C8B-B14F-4D97-AF65-F5344CB8AC3E}">
        <p14:creationId xmlns:p14="http://schemas.microsoft.com/office/powerpoint/2010/main" val="255989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1" b="11583"/>
          <a:stretch/>
        </p:blipFill>
        <p:spPr>
          <a:xfrm>
            <a:off x="0" y="1628800"/>
            <a:ext cx="9144000" cy="5229200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391768" y="2492896"/>
            <a:ext cx="907610" cy="720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1187624" y="404664"/>
            <a:ext cx="7704856" cy="115212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th-TH" sz="36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แผนงานโครงการ </a:t>
            </a:r>
            <a:r>
              <a:rPr lang="en-US" sz="3600" b="1" dirty="0" smtClean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“</a:t>
            </a:r>
            <a:r>
              <a:rPr lang="th-TH" sz="3600" b="1" dirty="0" smtClean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สวนพฤกษศาสตร์</a:t>
            </a:r>
            <a:r>
              <a:rPr lang="th-TH" sz="36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โรงเรียน</a:t>
            </a:r>
            <a:r>
              <a:rPr lang="en-US" sz="36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”</a:t>
            </a:r>
            <a:endParaRPr lang="th-TH" sz="3600" b="1" dirty="0"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>
              <a:spcBef>
                <a:spcPct val="0"/>
              </a:spcBef>
            </a:pPr>
            <a:r>
              <a:rPr lang="th-TH" sz="36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โรงเรียน </a:t>
            </a:r>
            <a:r>
              <a:rPr lang="th-TH" sz="3600" b="1" dirty="0" err="1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ภ.ป.ร</a:t>
            </a:r>
            <a:r>
              <a:rPr lang="th-TH" sz="36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.ราชวิทยาลัย ในพระบรมราชูปถัมภ์</a:t>
            </a:r>
          </a:p>
        </p:txBody>
      </p:sp>
    </p:spTree>
    <p:extLst>
      <p:ext uri="{BB962C8B-B14F-4D97-AF65-F5344CB8AC3E}">
        <p14:creationId xmlns:p14="http://schemas.microsoft.com/office/powerpoint/2010/main" val="43535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/>
        </p:nvSpPr>
        <p:spPr>
          <a:xfrm>
            <a:off x="1187624" y="3137252"/>
            <a:ext cx="7704856" cy="9497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th-TH" sz="4800" b="1" dirty="0" smtClean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๒) การจัดทำปฏิทินการปฏิบัติงาน</a:t>
            </a:r>
          </a:p>
        </p:txBody>
      </p:sp>
    </p:spTree>
    <p:extLst>
      <p:ext uri="{BB962C8B-B14F-4D97-AF65-F5344CB8AC3E}">
        <p14:creationId xmlns:p14="http://schemas.microsoft.com/office/powerpoint/2010/main" val="6166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/>
        </p:nvSpPr>
        <p:spPr>
          <a:xfrm>
            <a:off x="1187624" y="3137252"/>
            <a:ext cx="7704856" cy="9497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th-TH" sz="4800" b="1" dirty="0" smtClean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ปฏิทินการปฏิบัติงาน</a:t>
            </a:r>
          </a:p>
          <a:p>
            <a:pPr algn="ctr">
              <a:spcBef>
                <a:spcPct val="0"/>
              </a:spcBef>
            </a:pPr>
            <a:r>
              <a:rPr lang="th-TH" sz="4800" b="1" dirty="0" smtClean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งานสวนพฤกษศาสตร์โรงเรียน</a:t>
            </a:r>
          </a:p>
        </p:txBody>
      </p:sp>
    </p:spTree>
    <p:extLst>
      <p:ext uri="{BB962C8B-B14F-4D97-AF65-F5344CB8AC3E}">
        <p14:creationId xmlns:p14="http://schemas.microsoft.com/office/powerpoint/2010/main" val="272921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1187624" y="332656"/>
            <a:ext cx="7704856" cy="115212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th-TH" sz="3600" b="1" dirty="0" smtClean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ปฏิทินการปฏิบัติงาน สวนพฤกษศาสตร์โรงเรียน</a:t>
            </a:r>
            <a:endParaRPr lang="th-TH" sz="3600" b="1" dirty="0"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>
              <a:spcBef>
                <a:spcPct val="0"/>
              </a:spcBef>
            </a:pPr>
            <a:r>
              <a:rPr lang="th-TH" sz="36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โรงเรียน </a:t>
            </a:r>
            <a:r>
              <a:rPr lang="th-TH" sz="3600" b="1" dirty="0" err="1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ภ.ป.ร</a:t>
            </a:r>
            <a:r>
              <a:rPr lang="th-TH" sz="36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.ราชวิทยาลัย ในพระบรมราชูปถัมภ์</a:t>
            </a: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1" b="16389"/>
          <a:stretch/>
        </p:blipFill>
        <p:spPr>
          <a:xfrm>
            <a:off x="89429" y="1700808"/>
            <a:ext cx="8875059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99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1187624" y="404664"/>
            <a:ext cx="7704856" cy="115212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th-TH" sz="3600" b="1" dirty="0" smtClean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ปฏิทินการปฏิบัติงาน สวนพฤกษศาสตร์โรงเรียน</a:t>
            </a:r>
            <a:endParaRPr lang="th-TH" sz="3600" b="1" dirty="0"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>
              <a:spcBef>
                <a:spcPct val="0"/>
              </a:spcBef>
            </a:pPr>
            <a:r>
              <a:rPr lang="th-TH" sz="36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โรงเรียน </a:t>
            </a:r>
            <a:r>
              <a:rPr lang="th-TH" sz="3600" b="1" dirty="0" err="1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ภ.ป.ร</a:t>
            </a:r>
            <a:r>
              <a:rPr lang="th-TH" sz="36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.ราชวิทยาลัย ในพระบรมราชูปถัมภ์</a:t>
            </a: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1" b="12639"/>
          <a:stretch/>
        </p:blipFill>
        <p:spPr>
          <a:xfrm>
            <a:off x="134470" y="1724743"/>
            <a:ext cx="8875059" cy="501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40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1187624" y="332656"/>
            <a:ext cx="7704856" cy="115212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th-TH" sz="3600" b="1" dirty="0" smtClean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ปฏิทินการปฏิบัติงาน สวนพฤกษศาสตร์โรงเรียน</a:t>
            </a:r>
            <a:endParaRPr lang="th-TH" sz="3600" b="1" dirty="0"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>
              <a:spcBef>
                <a:spcPct val="0"/>
              </a:spcBef>
            </a:pPr>
            <a:r>
              <a:rPr lang="th-TH" sz="36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โรงเรียน </a:t>
            </a:r>
            <a:r>
              <a:rPr lang="th-TH" sz="3600" b="1" dirty="0" err="1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ภ.ป.ร</a:t>
            </a:r>
            <a:r>
              <a:rPr lang="th-TH" sz="36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.ราชวิทยาลัย ในพระบรมราชูปถัมภ์</a:t>
            </a: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4" b="10834"/>
          <a:stretch/>
        </p:blipFill>
        <p:spPr>
          <a:xfrm>
            <a:off x="134470" y="1698450"/>
            <a:ext cx="8875059" cy="511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52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1187624" y="476672"/>
            <a:ext cx="7704856" cy="115212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th-TH" sz="3600" b="1" dirty="0" smtClean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ปฏิทินการปฏิบัติงาน สวนพฤกษศาสตร์โรงเรียน</a:t>
            </a:r>
            <a:endParaRPr lang="th-TH" sz="3600" b="1" dirty="0"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>
              <a:spcBef>
                <a:spcPct val="0"/>
              </a:spcBef>
            </a:pPr>
            <a:r>
              <a:rPr lang="th-TH" sz="36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โรงเรียน </a:t>
            </a:r>
            <a:r>
              <a:rPr lang="th-TH" sz="3600" b="1" dirty="0" err="1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ภ.ป.ร</a:t>
            </a:r>
            <a:r>
              <a:rPr lang="th-TH" sz="36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.ราชวิทยาลัย ในพระบรมราชูปถัมภ์</a:t>
            </a: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2" b="17222"/>
          <a:stretch/>
        </p:blipFill>
        <p:spPr>
          <a:xfrm>
            <a:off x="134470" y="1772816"/>
            <a:ext cx="8875059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11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1187624" y="548680"/>
            <a:ext cx="7704856" cy="115212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th-TH" sz="3600" b="1" dirty="0" smtClean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ปฏิทินการปฏิบัติงาน สวนพฤกษศาสตร์โรงเรียน</a:t>
            </a:r>
            <a:endParaRPr lang="th-TH" sz="3600" b="1" dirty="0"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>
              <a:spcBef>
                <a:spcPct val="0"/>
              </a:spcBef>
            </a:pPr>
            <a:r>
              <a:rPr lang="th-TH" sz="36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โรงเรียน </a:t>
            </a:r>
            <a:r>
              <a:rPr lang="th-TH" sz="3600" b="1" dirty="0" err="1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ภ.ป.ร</a:t>
            </a:r>
            <a:r>
              <a:rPr lang="th-TH" sz="36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.ราชวิทยาลัย ในพระบรมราชูปถัมภ์</a:t>
            </a: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" t="15833" r="3314" b="40416"/>
          <a:stretch/>
        </p:blipFill>
        <p:spPr>
          <a:xfrm>
            <a:off x="476250" y="1988840"/>
            <a:ext cx="8239125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60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/>
        </p:nvSpPr>
        <p:spPr>
          <a:xfrm>
            <a:off x="1187624" y="2738100"/>
            <a:ext cx="7704856" cy="9497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th-TH" sz="4000" b="1" dirty="0" smtClean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๓) แผนการจัดการเรียนรู้ โดยเขียนแผน</a:t>
            </a:r>
            <a:r>
              <a:rPr lang="th-TH" sz="4000" b="1" dirty="0" err="1" smtClean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บูรณา</a:t>
            </a:r>
            <a:r>
              <a:rPr lang="th-TH" sz="4000" b="1" dirty="0" smtClean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การ</a:t>
            </a:r>
          </a:p>
          <a:p>
            <a:pPr>
              <a:spcBef>
                <a:spcPct val="0"/>
              </a:spcBef>
            </a:pPr>
            <a:r>
              <a:rPr lang="th-TH" sz="40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000" b="1" dirty="0" smtClean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      งานสวนพฤกษศาสตร์โรงเรียน แสดงให้เห็น</a:t>
            </a:r>
          </a:p>
          <a:p>
            <a:pPr>
              <a:spcBef>
                <a:spcPct val="0"/>
              </a:spcBef>
            </a:pPr>
            <a:r>
              <a:rPr lang="th-TH" sz="40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000" b="1" dirty="0" smtClean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      วิธีการจัดการเรียนรู้ อย่างชัดเจนในทุกระดับชั้น</a:t>
            </a:r>
          </a:p>
          <a:p>
            <a:pPr>
              <a:spcBef>
                <a:spcPct val="0"/>
              </a:spcBef>
            </a:pPr>
            <a:r>
              <a:rPr lang="th-TH" sz="40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4000" b="1" dirty="0" smtClean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ในทุกกลุ่มสาระ</a:t>
            </a:r>
          </a:p>
        </p:txBody>
      </p:sp>
    </p:spTree>
    <p:extLst>
      <p:ext uri="{BB962C8B-B14F-4D97-AF65-F5344CB8AC3E}">
        <p14:creationId xmlns:p14="http://schemas.microsoft.com/office/powerpoint/2010/main" val="346475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/>
        </p:nvSpPr>
        <p:spPr>
          <a:xfrm>
            <a:off x="1187624" y="2551256"/>
            <a:ext cx="7704856" cy="15258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endParaRPr lang="th-TH" sz="4800" b="1" dirty="0" smtClean="0"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>
              <a:spcBef>
                <a:spcPct val="0"/>
              </a:spcBef>
            </a:pPr>
            <a:r>
              <a:rPr lang="th-TH" sz="4800" b="1" dirty="0" smtClean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แผนการดำเนินงานด้านการบริหาร</a:t>
            </a:r>
          </a:p>
          <a:p>
            <a:pPr algn="ctr">
              <a:spcBef>
                <a:spcPct val="0"/>
              </a:spcBef>
            </a:pPr>
            <a:r>
              <a:rPr lang="th-TH" sz="4800" b="1" dirty="0" smtClean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งานสวนพฤกษศาสตร์โรงเรียน</a:t>
            </a:r>
          </a:p>
          <a:p>
            <a:pPr algn="ctr">
              <a:spcBef>
                <a:spcPct val="0"/>
              </a:spcBef>
            </a:pPr>
            <a:endParaRPr lang="th-TH" sz="4800" b="1" dirty="0" smtClean="0"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3262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"/>
          <p:cNvSpPr/>
          <p:nvPr/>
        </p:nvSpPr>
        <p:spPr>
          <a:xfrm>
            <a:off x="1638725" y="423672"/>
            <a:ext cx="6192688" cy="830997"/>
          </a:xfrm>
          <a:prstGeom prst="rect">
            <a:avLst/>
          </a:prstGeom>
          <a:solidFill>
            <a:srgbClr val="8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sz="2400" b="1" dirty="0" smtClean="0">
                <a:solidFill>
                  <a:schemeClr val="bg1">
                    <a:lumMod val="9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การบูรณาการการเรียนรู้โดยใช้สวนพฤกษศาสตร์โรงเรียน</a:t>
            </a:r>
          </a:p>
          <a:p>
            <a:pPr algn="ctr"/>
            <a:r>
              <a:rPr lang="th-TH" sz="2400" b="1" dirty="0" smtClean="0">
                <a:solidFill>
                  <a:schemeClr val="bg1">
                    <a:lumMod val="9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เป็นสื่อในการจัดการเรียนการสอน</a:t>
            </a:r>
          </a:p>
        </p:txBody>
      </p:sp>
      <p:sp>
        <p:nvSpPr>
          <p:cNvPr id="4" name="Oval 6"/>
          <p:cNvSpPr/>
          <p:nvPr/>
        </p:nvSpPr>
        <p:spPr>
          <a:xfrm>
            <a:off x="3394976" y="1484784"/>
            <a:ext cx="3121239" cy="900889"/>
          </a:xfrm>
          <a:prstGeom prst="ellipse">
            <a:avLst/>
          </a:prstGeom>
          <a:solidFill>
            <a:srgbClr val="4A206A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latin typeface="TH SarabunIT๙" pitchFamily="34" charset="-34"/>
                <a:cs typeface="TH SarabunIT๙" pitchFamily="34" charset="-34"/>
              </a:rPr>
              <a:t>วิเคราะห์หลักสูตร</a:t>
            </a:r>
            <a:endParaRPr lang="th-TH" sz="32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98338" y="2693819"/>
            <a:ext cx="2266150" cy="193899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000" b="1" dirty="0">
                <a:latin typeface="TH SarabunIT๙" pitchFamily="34" charset="-34"/>
                <a:cs typeface="TH SarabunIT๙" pitchFamily="34" charset="-34"/>
              </a:rPr>
              <a:t>๓.) หลักสูตรสถานศึกษา</a:t>
            </a:r>
          </a:p>
          <a:p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         สถานศึกษา </a:t>
            </a:r>
            <a:r>
              <a:rPr lang="th-TH" sz="2000" b="1" dirty="0">
                <a:latin typeface="TH SarabunIT๙" pitchFamily="34" charset="-34"/>
                <a:cs typeface="TH SarabunIT๙" pitchFamily="34" charset="-34"/>
              </a:rPr>
              <a:t>จัดทำหลักสูตรสถานศึกษาแบ่งตามกลุ่มสาระวิชา   ๘ กลุ่มสาระ  </a:t>
            </a:r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ไป</a:t>
            </a:r>
            <a:r>
              <a:rPr lang="th-TH" sz="2000" b="1" dirty="0">
                <a:latin typeface="TH SarabunIT๙" pitchFamily="34" charset="-34"/>
                <a:cs typeface="TH SarabunIT๙" pitchFamily="34" charset="-34"/>
              </a:rPr>
              <a:t>ยังแผนการจัดการเรียนรู้บูรณาการ</a:t>
            </a:r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รายชั่วโมง</a:t>
            </a:r>
            <a:endParaRPr lang="th-TH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2624" y="2615822"/>
            <a:ext cx="2814755" cy="286232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000" b="1" dirty="0">
                <a:latin typeface="TH SarabunIT๙" pitchFamily="34" charset="-34"/>
                <a:cs typeface="TH SarabunIT๙" pitchFamily="34" charset="-34"/>
              </a:rPr>
              <a:t>๑.) หลักสูตรการศึกษาขั้นพื้นฐาน</a:t>
            </a:r>
          </a:p>
          <a:p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        การจัดทำหลักสูตรการศึกษาขั้น</a:t>
            </a:r>
            <a:r>
              <a:rPr lang="th-TH" sz="2000" b="1" dirty="0">
                <a:latin typeface="TH SarabunIT๙" pitchFamily="34" charset="-34"/>
                <a:cs typeface="TH SarabunIT๙" pitchFamily="34" charset="-34"/>
              </a:rPr>
              <a:t>พื้นฐาน ทางสถานศึกษาได้นำสาระแกนกลางจาก</a:t>
            </a:r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หลักสูตรกระทรวงศึกษาธิการ</a:t>
            </a:r>
            <a:r>
              <a:rPr lang="th-TH" sz="2000" b="1" dirty="0">
                <a:latin typeface="TH SarabunIT๙" pitchFamily="34" charset="-34"/>
                <a:cs typeface="TH SarabunIT๙" pitchFamily="34" charset="-34"/>
              </a:rPr>
              <a:t>ปี ๒๕๕๑ โดยมีเนื้อหาในหลักสูตรที่สอดคล้องกับงานสวนพฤกษศาสตร์</a:t>
            </a:r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โรงเรียน  ครูผู้สอน</a:t>
            </a:r>
            <a:r>
              <a:rPr lang="th-TH" sz="2000" b="1" dirty="0">
                <a:latin typeface="TH SarabunIT๙" pitchFamily="34" charset="-34"/>
                <a:cs typeface="TH SarabunIT๙" pitchFamily="34" charset="-34"/>
              </a:rPr>
              <a:t>ในกลุ่มสาระการเรียนรู้ต่างๆ </a:t>
            </a:r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นำมา</a:t>
            </a:r>
            <a:r>
              <a:rPr lang="th-TH" sz="2000" b="1" dirty="0">
                <a:latin typeface="TH SarabunIT๙" pitchFamily="34" charset="-34"/>
                <a:cs typeface="TH SarabunIT๙" pitchFamily="34" charset="-34"/>
              </a:rPr>
              <a:t>เขียนแผนการจัดการเรียนรู้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52454" y="2693819"/>
            <a:ext cx="2351589" cy="224676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000" b="1" dirty="0">
                <a:latin typeface="TH SarabunIT๙" pitchFamily="34" charset="-34"/>
                <a:cs typeface="TH SarabunIT๙" pitchFamily="34" charset="-34"/>
              </a:rPr>
              <a:t>๒.) หลักสูตรท้องถิ่น</a:t>
            </a:r>
          </a:p>
          <a:p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      สถานศึกษา</a:t>
            </a:r>
            <a:r>
              <a:rPr lang="th-TH" sz="2000" b="1" dirty="0">
                <a:latin typeface="TH SarabunIT๙" pitchFamily="34" charset="-34"/>
                <a:cs typeface="TH SarabunIT๙" pitchFamily="34" charset="-34"/>
              </a:rPr>
              <a:t>ร่วมกับท้องถิ่น จัดทำหลักสูตรให้สอดคล้องกับความต้องการ </a:t>
            </a:r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โดย</a:t>
            </a:r>
            <a:r>
              <a:rPr lang="th-TH" sz="2000" b="1" dirty="0">
                <a:latin typeface="TH SarabunIT๙" pitchFamily="34" charset="-34"/>
                <a:cs typeface="TH SarabunIT๙" pitchFamily="34" charset="-34"/>
              </a:rPr>
              <a:t>มีงานสวนพฤกษศาสตร์โรงเรียนเป็นฐาน สามารถ</a:t>
            </a:r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นำมาเขียน</a:t>
            </a:r>
            <a:r>
              <a:rPr lang="th-TH" sz="2000" b="1" dirty="0">
                <a:latin typeface="TH SarabunIT๙" pitchFamily="34" charset="-34"/>
                <a:cs typeface="TH SarabunIT๙" pitchFamily="34" charset="-34"/>
              </a:rPr>
              <a:t>แผนการจัดการเรียนรู้</a:t>
            </a:r>
          </a:p>
        </p:txBody>
      </p:sp>
      <p:sp>
        <p:nvSpPr>
          <p:cNvPr id="9" name="Right Arrow 4"/>
          <p:cNvSpPr/>
          <p:nvPr/>
        </p:nvSpPr>
        <p:spPr>
          <a:xfrm>
            <a:off x="3246350" y="3545124"/>
            <a:ext cx="454459" cy="432048"/>
          </a:xfrm>
          <a:prstGeom prst="rightArrow">
            <a:avLst/>
          </a:prstGeom>
          <a:solidFill>
            <a:srgbClr val="FF3399"/>
          </a:solidFill>
          <a:ln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31"/>
          <p:cNvSpPr/>
          <p:nvPr/>
        </p:nvSpPr>
        <p:spPr>
          <a:xfrm>
            <a:off x="6156176" y="3505077"/>
            <a:ext cx="454459" cy="432048"/>
          </a:xfrm>
          <a:prstGeom prst="rightArrow">
            <a:avLst/>
          </a:prstGeom>
          <a:solidFill>
            <a:srgbClr val="FF3399"/>
          </a:solidFill>
          <a:ln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240960" y="5733256"/>
            <a:ext cx="5616624" cy="954107"/>
          </a:xfrm>
          <a:prstGeom prst="rect">
            <a:avLst/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โดยบูรณาการครบทุกกลุ่มสาระ  ทุกระดับชั้น</a:t>
            </a:r>
          </a:p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ตั้งแต่ชั้นประถมศึกษาปีที่ ๕-มัธยมศึกษาปีที่ ๖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5989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/>
        </p:nvSpPr>
        <p:spPr>
          <a:xfrm>
            <a:off x="1187624" y="2738100"/>
            <a:ext cx="7704856" cy="9497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th-TH" sz="4000" b="1" dirty="0" smtClean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แผนผังการจัดการเรียนรู้</a:t>
            </a:r>
            <a:r>
              <a:rPr lang="th-TH" sz="4000" b="1" dirty="0" err="1" smtClean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บูรณา</a:t>
            </a:r>
            <a:r>
              <a:rPr lang="th-TH" sz="4000" b="1" dirty="0" smtClean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การ</a:t>
            </a:r>
          </a:p>
          <a:p>
            <a:pPr algn="ctr">
              <a:spcBef>
                <a:spcPct val="0"/>
              </a:spcBef>
            </a:pPr>
            <a:r>
              <a:rPr lang="th-TH" sz="4000" b="1" dirty="0" smtClean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งานสวนพฤกษศาสตร์โรงเรียน</a:t>
            </a:r>
          </a:p>
          <a:p>
            <a:pPr algn="ctr">
              <a:spcBef>
                <a:spcPct val="0"/>
              </a:spcBef>
            </a:pPr>
            <a:endParaRPr lang="th-TH" sz="4000" b="1" dirty="0" smtClean="0"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7527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1586180" y="3140968"/>
            <a:ext cx="7018268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44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การบูร</a:t>
            </a:r>
            <a:r>
              <a:rPr lang="th-TH" sz="4400" b="1" spc="50" dirty="0" err="1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ณา</a:t>
            </a:r>
            <a:r>
              <a:rPr lang="th-TH" sz="44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การระหว่างกลุ่มสาระการเรียนรู้</a:t>
            </a:r>
          </a:p>
        </p:txBody>
      </p:sp>
    </p:spTree>
    <p:extLst>
      <p:ext uri="{BB962C8B-B14F-4D97-AF65-F5344CB8AC3E}">
        <p14:creationId xmlns:p14="http://schemas.microsoft.com/office/powerpoint/2010/main" val="226547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วงรี 3"/>
          <p:cNvSpPr/>
          <p:nvPr/>
        </p:nvSpPr>
        <p:spPr>
          <a:xfrm>
            <a:off x="3563888" y="3042237"/>
            <a:ext cx="2664296" cy="122413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th-TH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835696" y="113963"/>
            <a:ext cx="6552728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การบูร</a:t>
            </a:r>
            <a:r>
              <a:rPr lang="th-TH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ณา</a:t>
            </a:r>
            <a:r>
              <a:rPr lang="th-TH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การกลุ่ม</a:t>
            </a:r>
            <a:r>
              <a:rPr lang="th-TH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สาระการ</a:t>
            </a:r>
            <a:r>
              <a:rPr lang="th-TH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เรียนรู้วิทยาศาสตร์  </a:t>
            </a:r>
            <a:endParaRPr lang="th-TH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50167" y="3232139"/>
            <a:ext cx="259228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วิทยาศาสตร์</a:t>
            </a:r>
            <a:endParaRPr lang="th-TH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85916" y="1275454"/>
            <a:ext cx="2448272" cy="11387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ป.5</a:t>
            </a:r>
          </a:p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การสำรวจพรรณไม้</a:t>
            </a:r>
          </a:p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ส่วนประกอบของดอก</a:t>
            </a:r>
            <a:endParaRPr lang="th-TH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01162" y="3148255"/>
            <a:ext cx="2448272" cy="1138773"/>
          </a:xfrm>
          <a:prstGeom prst="rect">
            <a:avLst/>
          </a:prstGeom>
          <a:solidFill>
            <a:srgbClr val="CCECFF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ป.6</a:t>
            </a:r>
          </a:p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ระบบนิเวศ</a:t>
            </a:r>
          </a:p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พืช</a:t>
            </a:r>
            <a:endParaRPr lang="th-TH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39862" y="5147859"/>
            <a:ext cx="2448272" cy="113877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ม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.1</a:t>
            </a:r>
            <a:endParaRPr lang="th-TH" b="1" dirty="0" smtClean="0">
              <a:latin typeface="TH SarabunIT๙" pitchFamily="34" charset="-34"/>
              <a:cs typeface="TH SarabunIT๙" pitchFamily="34" charset="-34"/>
            </a:endParaRPr>
          </a:p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การสำรวจพรรณไม้</a:t>
            </a:r>
          </a:p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ส่วนประกอบของดอก</a:t>
            </a:r>
            <a:endParaRPr lang="th-TH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94183" y="5142275"/>
            <a:ext cx="2448272" cy="830997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ม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.2</a:t>
            </a:r>
            <a:endParaRPr lang="th-TH" b="1" dirty="0" smtClean="0">
              <a:latin typeface="TH SarabunIT๙" pitchFamily="34" charset="-34"/>
              <a:cs typeface="TH SarabunIT๙" pitchFamily="34" charset="-34"/>
            </a:endParaRPr>
          </a:p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การสกัดพืชสมุนไพร</a:t>
            </a:r>
            <a:endParaRPr lang="th-TH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6551" y="5147859"/>
            <a:ext cx="2448272" cy="11387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ม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.3</a:t>
            </a:r>
            <a:endParaRPr lang="th-TH" b="1" dirty="0" smtClean="0">
              <a:latin typeface="TH SarabunIT๙" pitchFamily="34" charset="-34"/>
              <a:cs typeface="TH SarabunIT๙" pitchFamily="34" charset="-34"/>
            </a:endParaRPr>
          </a:p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ระบบนิเวศ</a:t>
            </a:r>
          </a:p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พันธุกรรม</a:t>
            </a:r>
            <a:endParaRPr lang="th-TH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1201" y="3093639"/>
            <a:ext cx="2448272" cy="14465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ม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.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๔</a:t>
            </a:r>
          </a:p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การศึกษาทาง</a:t>
            </a:r>
          </a:p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กายภาพชีวภาพ</a:t>
            </a:r>
          </a:p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การเตรียมสารละลาย การดอง</a:t>
            </a:r>
            <a:endParaRPr lang="th-TH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8239" y="1366126"/>
            <a:ext cx="2448272" cy="13542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ม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.5</a:t>
            </a:r>
            <a:endParaRPr lang="th-TH" b="1" dirty="0" smtClean="0">
              <a:latin typeface="TH SarabunIT๙" pitchFamily="34" charset="-34"/>
              <a:cs typeface="TH SarabunIT๙" pitchFamily="34" charset="-34"/>
            </a:endParaRPr>
          </a:p>
          <a:p>
            <a:pPr algn="ctr"/>
            <a:r>
              <a:rPr lang="th-TH" sz="1800" b="1" dirty="0" smtClean="0">
                <a:latin typeface="TH SarabunIT๙" pitchFamily="34" charset="-34"/>
                <a:cs typeface="TH SarabunIT๙" pitchFamily="34" charset="-34"/>
              </a:rPr>
              <a:t>โครงสร้าง/ลักษณะของส่วนประกอบภายในและภายนอกของพืช</a:t>
            </a:r>
          </a:p>
          <a:p>
            <a:pPr algn="ctr"/>
            <a:r>
              <a:rPr lang="th-TH" sz="1800" b="1" dirty="0" smtClean="0">
                <a:latin typeface="TH SarabunIT๙" pitchFamily="34" charset="-34"/>
                <a:cs typeface="TH SarabunIT๙" pitchFamily="34" charset="-34"/>
              </a:rPr>
              <a:t>การหาค่า</a:t>
            </a:r>
            <a:r>
              <a:rPr lang="en-US" sz="1800" b="1" dirty="0" smtClean="0">
                <a:latin typeface="TH SarabunIT๙" pitchFamily="34" charset="-34"/>
                <a:cs typeface="TH SarabunIT๙" pitchFamily="34" charset="-34"/>
              </a:rPr>
              <a:t>pH</a:t>
            </a:r>
            <a:r>
              <a:rPr lang="th-TH" sz="1800" b="1" dirty="0" smtClean="0">
                <a:latin typeface="TH SarabunIT๙" pitchFamily="34" charset="-34"/>
                <a:cs typeface="TH SarabunIT๙" pitchFamily="34" charset="-34"/>
              </a:rPr>
              <a:t>ของดิน</a:t>
            </a:r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71900" y="1275455"/>
            <a:ext cx="2448272" cy="1138773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ม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.6</a:t>
            </a:r>
            <a:endParaRPr lang="th-TH" b="1" dirty="0" smtClean="0">
              <a:latin typeface="TH SarabunIT๙" pitchFamily="34" charset="-34"/>
              <a:cs typeface="TH SarabunIT๙" pitchFamily="34" charset="-34"/>
            </a:endParaRPr>
          </a:p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การจัดหมวดหมู่</a:t>
            </a:r>
          </a:p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การทำพรรณไม้แห้ง</a:t>
            </a:r>
            <a:endParaRPr lang="th-TH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cxnSp>
        <p:nvCxnSpPr>
          <p:cNvPr id="17" name="ตัวเชื่อมต่อตรง 16"/>
          <p:cNvCxnSpPr/>
          <p:nvPr/>
        </p:nvCxnSpPr>
        <p:spPr>
          <a:xfrm>
            <a:off x="4896036" y="2415541"/>
            <a:ext cx="0" cy="60960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ตัวเชื่อมต่อตรง 17"/>
          <p:cNvCxnSpPr/>
          <p:nvPr/>
        </p:nvCxnSpPr>
        <p:spPr>
          <a:xfrm flipH="1">
            <a:off x="5868144" y="2415541"/>
            <a:ext cx="671718" cy="8165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ตัวเชื่อมต่อตรง 19"/>
          <p:cNvCxnSpPr>
            <a:endCxn id="9" idx="0"/>
          </p:cNvCxnSpPr>
          <p:nvPr/>
        </p:nvCxnSpPr>
        <p:spPr>
          <a:xfrm>
            <a:off x="5018319" y="4249281"/>
            <a:ext cx="0" cy="89299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ตัวเชื่อมต่อตรง 21"/>
          <p:cNvCxnSpPr>
            <a:stCxn id="4" idx="1"/>
          </p:cNvCxnSpPr>
          <p:nvPr/>
        </p:nvCxnSpPr>
        <p:spPr>
          <a:xfrm flipH="1" flipV="1">
            <a:off x="3142136" y="2414227"/>
            <a:ext cx="811929" cy="80728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ตัวเชื่อมต่อตรง 24"/>
          <p:cNvCxnSpPr/>
          <p:nvPr/>
        </p:nvCxnSpPr>
        <p:spPr>
          <a:xfrm flipH="1">
            <a:off x="3187486" y="4149080"/>
            <a:ext cx="880458" cy="99877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ตัวเชื่อมต่อตรง 27"/>
          <p:cNvCxnSpPr/>
          <p:nvPr/>
        </p:nvCxnSpPr>
        <p:spPr>
          <a:xfrm flipH="1" flipV="1">
            <a:off x="5684685" y="4149080"/>
            <a:ext cx="1119563" cy="99319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ตัวเชื่อมต่อตรง 29"/>
          <p:cNvCxnSpPr/>
          <p:nvPr/>
        </p:nvCxnSpPr>
        <p:spPr>
          <a:xfrm flipH="1">
            <a:off x="6244466" y="3717642"/>
            <a:ext cx="25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ตัวเชื่อมต่อตรง 37"/>
          <p:cNvCxnSpPr/>
          <p:nvPr/>
        </p:nvCxnSpPr>
        <p:spPr>
          <a:xfrm flipH="1">
            <a:off x="3214823" y="3713143"/>
            <a:ext cx="31221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300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วงรี 3"/>
          <p:cNvSpPr/>
          <p:nvPr/>
        </p:nvSpPr>
        <p:spPr>
          <a:xfrm>
            <a:off x="3563888" y="3042237"/>
            <a:ext cx="2664296" cy="122413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th-TH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50167" y="3232139"/>
            <a:ext cx="259228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คณิตศาสตร์</a:t>
            </a:r>
            <a:endParaRPr lang="th-TH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38232" y="1584544"/>
            <a:ext cx="2448272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ป.5</a:t>
            </a:r>
          </a:p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 พื้นที่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01162" y="3148255"/>
            <a:ext cx="2448272" cy="830997"/>
          </a:xfrm>
          <a:prstGeom prst="rect">
            <a:avLst/>
          </a:prstGeom>
          <a:solidFill>
            <a:srgbClr val="CCECFF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ป.6</a:t>
            </a:r>
          </a:p>
          <a:p>
            <a:pPr algn="ctr"/>
            <a:r>
              <a:rPr lang="th-TH" sz="2000" b="1" dirty="0">
                <a:latin typeface="TH SarabunIT๙" pitchFamily="34" charset="-34"/>
                <a:cs typeface="TH SarabunIT๙" pitchFamily="34" charset="-34"/>
              </a:rPr>
              <a:t>เศษส่วนที่</a:t>
            </a:r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เท่ากัน </a:t>
            </a:r>
            <a:endParaRPr lang="th-TH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55541" y="4543978"/>
            <a:ext cx="2448272" cy="175432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ม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.1</a:t>
            </a:r>
            <a:endParaRPr lang="th-TH" b="1" dirty="0" smtClean="0">
              <a:latin typeface="TH SarabunIT๙" pitchFamily="34" charset="-34"/>
              <a:cs typeface="TH SarabunIT๙" pitchFamily="34" charset="-34"/>
            </a:endParaRPr>
          </a:p>
          <a:p>
            <a:pPr algn="ctr"/>
            <a:r>
              <a:rPr lang="th-TH" sz="2000" b="1" dirty="0">
                <a:latin typeface="TH SarabunIT๙" pitchFamily="34" charset="-34"/>
                <a:cs typeface="TH SarabunIT๙" pitchFamily="34" charset="-34"/>
              </a:rPr>
              <a:t>สมบัติของจำนวนนับ</a:t>
            </a:r>
            <a:endParaRPr lang="en-US" sz="2000" b="1" dirty="0">
              <a:latin typeface="TH SarabunIT๙" pitchFamily="34" charset="-34"/>
              <a:cs typeface="TH SarabunIT๙" pitchFamily="34" charset="-34"/>
            </a:endParaRPr>
          </a:p>
          <a:p>
            <a:pPr algn="ctr"/>
            <a:r>
              <a:rPr lang="th-TH" sz="2000" b="1" dirty="0">
                <a:latin typeface="TH SarabunIT๙" pitchFamily="34" charset="-34"/>
                <a:cs typeface="TH SarabunIT๙" pitchFamily="34" charset="-34"/>
              </a:rPr>
              <a:t>คู่อันดับและกราฟ</a:t>
            </a:r>
            <a:endParaRPr lang="en-US" sz="2000" b="1" dirty="0">
              <a:latin typeface="TH SarabunIT๙" pitchFamily="34" charset="-34"/>
              <a:cs typeface="TH SarabunIT๙" pitchFamily="34" charset="-34"/>
            </a:endParaRPr>
          </a:p>
          <a:p>
            <a:pPr algn="ctr"/>
            <a:r>
              <a:rPr lang="th-TH" sz="2000" b="1" dirty="0">
                <a:latin typeface="TH SarabunIT๙" pitchFamily="34" charset="-34"/>
                <a:cs typeface="TH SarabunIT๙" pitchFamily="34" charset="-34"/>
              </a:rPr>
              <a:t>การเขียนกราฟของคู่อันดับบนระนาบในระบบพิกัด</a:t>
            </a:r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ฉาก </a:t>
            </a:r>
            <a:endParaRPr lang="th-TH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94183" y="5142275"/>
            <a:ext cx="2448272" cy="1446550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ม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.2</a:t>
            </a:r>
            <a:endParaRPr lang="th-TH" b="1" dirty="0" smtClean="0">
              <a:latin typeface="TH SarabunIT๙" pitchFamily="34" charset="-34"/>
              <a:cs typeface="TH SarabunIT๙" pitchFamily="34" charset="-34"/>
            </a:endParaRPr>
          </a:p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2000" b="1" dirty="0">
                <a:latin typeface="TH SarabunIT๙" pitchFamily="34" charset="-34"/>
                <a:cs typeface="TH SarabunIT๙" pitchFamily="34" charset="-34"/>
              </a:rPr>
              <a:t>การเลือกใช้หน่วยพื้นที่และการนำไปใช้</a:t>
            </a:r>
            <a:endParaRPr lang="en-US" sz="2000" b="1" dirty="0">
              <a:latin typeface="TH SarabunIT๙" pitchFamily="34" charset="-34"/>
              <a:cs typeface="TH SarabunIT๙" pitchFamily="34" charset="-34"/>
            </a:endParaRPr>
          </a:p>
          <a:p>
            <a:pPr algn="ctr"/>
            <a:r>
              <a:rPr lang="th-TH" sz="2000" b="1" dirty="0">
                <a:latin typeface="TH SarabunIT๙" pitchFamily="34" charset="-34"/>
                <a:cs typeface="TH SarabunIT๙" pitchFamily="34" charset="-34"/>
              </a:rPr>
              <a:t>อัตราส่วนร้อย</a:t>
            </a:r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ละ</a:t>
            </a:r>
            <a:endParaRPr lang="en-US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6551" y="4938875"/>
            <a:ext cx="2448272" cy="14465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ม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.3</a:t>
            </a:r>
            <a:endParaRPr lang="th-TH" b="1" dirty="0" smtClean="0">
              <a:latin typeface="TH SarabunIT๙" pitchFamily="34" charset="-34"/>
              <a:cs typeface="TH SarabunIT๙" pitchFamily="34" charset="-34"/>
            </a:endParaRPr>
          </a:p>
          <a:p>
            <a:pPr algn="ctr"/>
            <a:r>
              <a:rPr lang="th-TH" sz="2000" dirty="0"/>
              <a:t> </a:t>
            </a:r>
            <a:r>
              <a:rPr lang="th-TH" sz="2000" b="1" dirty="0">
                <a:latin typeface="TH SarabunIT๙" pitchFamily="34" charset="-34"/>
                <a:cs typeface="TH SarabunIT๙" pitchFamily="34" charset="-34"/>
              </a:rPr>
              <a:t>การหาพื้นที่ผิวและปริมาตร</a:t>
            </a:r>
            <a:endParaRPr lang="en-US" sz="2000" b="1" dirty="0">
              <a:latin typeface="TH SarabunIT๙" pitchFamily="34" charset="-34"/>
              <a:cs typeface="TH SarabunIT๙" pitchFamily="34" charset="-34"/>
            </a:endParaRPr>
          </a:p>
          <a:p>
            <a:pPr algn="ctr"/>
            <a:r>
              <a:rPr lang="th-TH" sz="2000" b="1" dirty="0">
                <a:latin typeface="TH SarabunIT๙" pitchFamily="34" charset="-34"/>
                <a:cs typeface="TH SarabunIT๙" pitchFamily="34" charset="-34"/>
              </a:rPr>
              <a:t>ความน่าจะเป็นของเหตุการณ์</a:t>
            </a:r>
            <a:endParaRPr lang="en-US" sz="2000" b="1" dirty="0">
              <a:latin typeface="TH SarabunIT๙" pitchFamily="34" charset="-34"/>
              <a:cs typeface="TH SarabunIT๙" pitchFamily="34" charset="-34"/>
            </a:endParaRPr>
          </a:p>
          <a:p>
            <a:pPr algn="ctr"/>
            <a:endParaRPr lang="th-TH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1201" y="3093639"/>
            <a:ext cx="2448272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ม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.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๔</a:t>
            </a:r>
          </a:p>
          <a:p>
            <a:pPr algn="ctr"/>
            <a:r>
              <a:rPr lang="th-TH" sz="2000" b="1" dirty="0" err="1">
                <a:latin typeface="TH SarabunIT๙" pitchFamily="34" charset="-34"/>
                <a:cs typeface="TH SarabunIT๙" pitchFamily="34" charset="-34"/>
              </a:rPr>
              <a:t>เชต</a:t>
            </a:r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 </a:t>
            </a:r>
            <a:endParaRPr lang="th-TH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3864" y="1772816"/>
            <a:ext cx="2448272" cy="80021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ม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.5</a:t>
            </a:r>
          </a:p>
          <a:p>
            <a:pPr algn="ctr"/>
            <a:r>
              <a:rPr lang="en-US" sz="1800" b="1" dirty="0" smtClean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1800" b="1" dirty="0" smtClean="0">
                <a:latin typeface="TH SarabunIT๙" pitchFamily="34" charset="-34"/>
                <a:cs typeface="TH SarabunIT๙" pitchFamily="34" charset="-34"/>
              </a:rPr>
              <a:t>ตรีโกณมิติ</a:t>
            </a:r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27715" y="1584543"/>
            <a:ext cx="2448272" cy="830997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ม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.6</a:t>
            </a:r>
            <a:endParaRPr lang="th-TH" b="1" dirty="0" smtClean="0">
              <a:latin typeface="TH SarabunIT๙" pitchFamily="34" charset="-34"/>
              <a:cs typeface="TH SarabunIT๙" pitchFamily="34" charset="-34"/>
            </a:endParaRPr>
          </a:p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 สถิติ</a:t>
            </a:r>
          </a:p>
        </p:txBody>
      </p:sp>
      <p:cxnSp>
        <p:nvCxnSpPr>
          <p:cNvPr id="17" name="ตัวเชื่อมต่อตรง 16"/>
          <p:cNvCxnSpPr/>
          <p:nvPr/>
        </p:nvCxnSpPr>
        <p:spPr>
          <a:xfrm>
            <a:off x="4896036" y="2415541"/>
            <a:ext cx="0" cy="60960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ตัวเชื่อมต่อตรง 17"/>
          <p:cNvCxnSpPr/>
          <p:nvPr/>
        </p:nvCxnSpPr>
        <p:spPr>
          <a:xfrm flipH="1">
            <a:off x="5868144" y="2415541"/>
            <a:ext cx="671718" cy="8165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ตัวเชื่อมต่อตรง 19"/>
          <p:cNvCxnSpPr/>
          <p:nvPr/>
        </p:nvCxnSpPr>
        <p:spPr>
          <a:xfrm>
            <a:off x="5018319" y="4266373"/>
            <a:ext cx="0" cy="89299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ตัวเชื่อมต่อตรง 21"/>
          <p:cNvCxnSpPr>
            <a:stCxn id="4" idx="1"/>
          </p:cNvCxnSpPr>
          <p:nvPr/>
        </p:nvCxnSpPr>
        <p:spPr>
          <a:xfrm flipH="1" flipV="1">
            <a:off x="3142136" y="2533136"/>
            <a:ext cx="811929" cy="68837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ตัวเชื่อมต่อตรง 24"/>
          <p:cNvCxnSpPr/>
          <p:nvPr/>
        </p:nvCxnSpPr>
        <p:spPr>
          <a:xfrm flipH="1">
            <a:off x="3187486" y="4149080"/>
            <a:ext cx="880458" cy="99877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ตัวเชื่อมต่อตรง 27"/>
          <p:cNvCxnSpPr/>
          <p:nvPr/>
        </p:nvCxnSpPr>
        <p:spPr>
          <a:xfrm flipH="1" flipV="1">
            <a:off x="5684686" y="4149081"/>
            <a:ext cx="870855" cy="78979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ตัวเชื่อมต่อตรง 29"/>
          <p:cNvCxnSpPr/>
          <p:nvPr/>
        </p:nvCxnSpPr>
        <p:spPr>
          <a:xfrm flipH="1">
            <a:off x="6244466" y="3717642"/>
            <a:ext cx="25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ตัวเชื่อมต่อตรง 37"/>
          <p:cNvCxnSpPr/>
          <p:nvPr/>
        </p:nvCxnSpPr>
        <p:spPr>
          <a:xfrm flipH="1">
            <a:off x="3214823" y="3713143"/>
            <a:ext cx="31221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1727335" y="332656"/>
            <a:ext cx="6552728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การบูร</a:t>
            </a:r>
            <a:r>
              <a:rPr lang="th-TH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ณา</a:t>
            </a:r>
            <a:r>
              <a:rPr lang="th-TH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การกลุ่ม</a:t>
            </a:r>
            <a:r>
              <a:rPr lang="th-TH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สาระการ</a:t>
            </a:r>
            <a:r>
              <a:rPr lang="th-TH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เรียนรู้คณิตศาสตร์  </a:t>
            </a:r>
            <a:endParaRPr lang="th-TH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5903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วงรี 3"/>
          <p:cNvSpPr/>
          <p:nvPr/>
        </p:nvSpPr>
        <p:spPr>
          <a:xfrm>
            <a:off x="3563888" y="3042237"/>
            <a:ext cx="2664296" cy="122413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th-TH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09826" y="3339715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ภาษาต่างประเทศ</a:t>
            </a:r>
            <a:endParaRPr lang="th-TH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39862" y="1563093"/>
            <a:ext cx="2448272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ป.5</a:t>
            </a:r>
          </a:p>
          <a:p>
            <a:pPr algn="ctr"/>
            <a:r>
              <a:rPr lang="en-US" sz="2000" b="1" dirty="0" smtClean="0">
                <a:latin typeface="TH SarabunIT๙" pitchFamily="34" charset="-34"/>
                <a:cs typeface="TH SarabunIT๙" pitchFamily="34" charset="-34"/>
              </a:rPr>
              <a:t>Parts of plants</a:t>
            </a:r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 </a:t>
            </a:r>
            <a:endParaRPr lang="th-TH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01162" y="3148255"/>
            <a:ext cx="2448272" cy="1138773"/>
          </a:xfrm>
          <a:prstGeom prst="rect">
            <a:avLst/>
          </a:prstGeom>
          <a:solidFill>
            <a:srgbClr val="CCECFF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ป.6</a:t>
            </a:r>
          </a:p>
          <a:p>
            <a:pPr algn="ctr"/>
            <a:r>
              <a:rPr lang="en-US" sz="2000" b="1" dirty="0">
                <a:latin typeface="TH SarabunIT๙" pitchFamily="34" charset="-34"/>
                <a:cs typeface="TH SarabunIT๙" pitchFamily="34" charset="-34"/>
              </a:rPr>
              <a:t>The plant in our school</a:t>
            </a:r>
          </a:p>
          <a:p>
            <a:pPr algn="ctr"/>
            <a:r>
              <a:rPr lang="en-US" sz="2000" b="1" dirty="0">
                <a:latin typeface="TH SarabunIT๙" pitchFamily="34" charset="-34"/>
                <a:cs typeface="TH SarabunIT๙" pitchFamily="34" charset="-34"/>
              </a:rPr>
              <a:t>Part of </a:t>
            </a:r>
            <a:r>
              <a:rPr lang="en-US" sz="2000" b="1" dirty="0" smtClean="0">
                <a:latin typeface="TH SarabunIT๙" pitchFamily="34" charset="-34"/>
                <a:cs typeface="TH SarabunIT๙" pitchFamily="34" charset="-34"/>
              </a:rPr>
              <a:t>plant</a:t>
            </a:r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 </a:t>
            </a:r>
            <a:endParaRPr lang="th-TH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39862" y="5159367"/>
            <a:ext cx="2448272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ม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.1</a:t>
            </a:r>
            <a:endParaRPr lang="th-TH" b="1" dirty="0" smtClean="0">
              <a:latin typeface="TH SarabunIT๙" pitchFamily="34" charset="-34"/>
              <a:cs typeface="TH SarabunIT๙" pitchFamily="34" charset="-34"/>
            </a:endParaRPr>
          </a:p>
          <a:p>
            <a:pPr algn="ctr"/>
            <a:r>
              <a:rPr lang="en-US" sz="2000" b="1" dirty="0" smtClean="0">
                <a:latin typeface="TH SarabunIT๙" pitchFamily="34" charset="-34"/>
                <a:cs typeface="TH SarabunIT๙" pitchFamily="34" charset="-34"/>
              </a:rPr>
              <a:t>Describing tree</a:t>
            </a:r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 </a:t>
            </a:r>
            <a:endParaRPr lang="th-TH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94183" y="5142275"/>
            <a:ext cx="2448272" cy="830997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ม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.2</a:t>
            </a:r>
            <a:endParaRPr lang="th-TH" b="1" dirty="0" smtClean="0">
              <a:latin typeface="TH SarabunIT๙" pitchFamily="34" charset="-34"/>
              <a:cs typeface="TH SarabunIT๙" pitchFamily="34" charset="-34"/>
            </a:endParaRPr>
          </a:p>
          <a:p>
            <a:pPr algn="ctr"/>
            <a:r>
              <a:rPr lang="th-TH" sz="2000" dirty="0" smtClean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en-US" sz="2000" dirty="0">
                <a:latin typeface="TH SarabunIT๙" pitchFamily="34" charset="-34"/>
                <a:cs typeface="TH SarabunIT๙" pitchFamily="34" charset="-34"/>
              </a:rPr>
              <a:t>Help around the </a:t>
            </a:r>
            <a:r>
              <a:rPr lang="en-US" sz="2000" dirty="0" smtClean="0">
                <a:latin typeface="TH SarabunIT๙" pitchFamily="34" charset="-34"/>
                <a:cs typeface="TH SarabunIT๙" pitchFamily="34" charset="-34"/>
              </a:rPr>
              <a:t>house</a:t>
            </a:r>
            <a:endParaRPr lang="en-US" sz="2000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6551" y="5147859"/>
            <a:ext cx="2448272" cy="11387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ม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.3</a:t>
            </a:r>
            <a:endParaRPr lang="th-TH" b="1" dirty="0" smtClean="0">
              <a:latin typeface="TH SarabunIT๙" pitchFamily="34" charset="-34"/>
              <a:cs typeface="TH SarabunIT๙" pitchFamily="34" charset="-34"/>
            </a:endParaRPr>
          </a:p>
          <a:p>
            <a:pPr algn="ctr"/>
            <a:r>
              <a:rPr lang="en-US" sz="2000" b="1" dirty="0">
                <a:latin typeface="TH SarabunIT๙" pitchFamily="34" charset="-34"/>
                <a:cs typeface="TH SarabunIT๙" pitchFamily="34" charset="-34"/>
              </a:rPr>
              <a:t>Tree for life</a:t>
            </a:r>
          </a:p>
          <a:p>
            <a:pPr algn="ctr"/>
            <a:r>
              <a:rPr lang="th-TH" sz="2000" b="1" dirty="0">
                <a:latin typeface="TH SarabunIT๙" pitchFamily="34" charset="-34"/>
                <a:cs typeface="TH SarabunIT๙" pitchFamily="34" charset="-34"/>
              </a:rPr>
              <a:t> ธรรมชาติ </a:t>
            </a:r>
            <a:r>
              <a:rPr lang="zh-CN" altLang="en-US" sz="1400" b="1" dirty="0" smtClean="0">
                <a:latin typeface="TH SarabunIT๙" pitchFamily="34" charset="-34"/>
                <a:cs typeface="TH SarabunIT๙" pitchFamily="34" charset="-34"/>
              </a:rPr>
              <a:t>自然</a:t>
            </a:r>
            <a:r>
              <a:rPr lang="zh-CN" altLang="en-US" sz="2000" b="1" dirty="0" smtClean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altLang="zh-CN" sz="2000" b="1" dirty="0" smtClean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ต้นไม้ </a:t>
            </a:r>
            <a:r>
              <a:rPr lang="zh-CN" altLang="en-US" sz="1600" b="1" dirty="0" smtClean="0">
                <a:latin typeface="TH SarabunIT๙" pitchFamily="34" charset="-34"/>
                <a:cs typeface="TH SarabunIT๙" pitchFamily="34" charset="-34"/>
              </a:rPr>
              <a:t>树木</a:t>
            </a:r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 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31201" y="3093639"/>
            <a:ext cx="2448272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ม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.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๔</a:t>
            </a:r>
          </a:p>
          <a:p>
            <a:pPr algn="ctr"/>
            <a:r>
              <a:rPr lang="th-TH" sz="2000" dirty="0"/>
              <a:t> </a:t>
            </a:r>
            <a:r>
              <a:rPr lang="en-US" sz="2000" b="1" dirty="0">
                <a:latin typeface="TH SarabunIT๙" pitchFamily="34" charset="-34"/>
                <a:cs typeface="TH SarabunIT๙" pitchFamily="34" charset="-34"/>
              </a:rPr>
              <a:t>How to plant a </a:t>
            </a:r>
            <a:r>
              <a:rPr lang="en-US" sz="2000" b="1" dirty="0" smtClean="0">
                <a:latin typeface="TH SarabunIT๙" pitchFamily="34" charset="-34"/>
                <a:cs typeface="TH SarabunIT๙" pitchFamily="34" charset="-34"/>
              </a:rPr>
              <a:t>tree</a:t>
            </a:r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 </a:t>
            </a:r>
            <a:endParaRPr lang="th-TH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3864" y="1699679"/>
            <a:ext cx="2448272" cy="110799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ม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.5</a:t>
            </a:r>
          </a:p>
          <a:p>
            <a:pPr algn="ctr"/>
            <a:r>
              <a:rPr lang="th-TH" altLang="zh-CN" sz="2000" b="1" dirty="0" smtClean="0">
                <a:latin typeface="TH SarabunIT๙" pitchFamily="34" charset="-34"/>
                <a:cs typeface="TH SarabunIT๙" pitchFamily="34" charset="-34"/>
              </a:rPr>
              <a:t>พืชสมุนไพร </a:t>
            </a:r>
            <a:r>
              <a:rPr lang="zh-CN" altLang="en-US" sz="1800" b="1" dirty="0" smtClean="0">
                <a:latin typeface="TH SarabunIT๙" pitchFamily="34" charset="-34"/>
                <a:cs typeface="TH SarabunIT๙" pitchFamily="34" charset="-34"/>
              </a:rPr>
              <a:t>草药 </a:t>
            </a:r>
            <a:r>
              <a:rPr lang="th-TH" altLang="zh-CN" sz="1800" b="1" dirty="0" smtClean="0">
                <a:latin typeface="TH SarabunIT๙" pitchFamily="34" charset="-34"/>
                <a:cs typeface="TH SarabunIT๙" pitchFamily="34" charset="-34"/>
              </a:rPr>
              <a:t>ผลไม้</a:t>
            </a:r>
            <a:r>
              <a:rPr lang="zh-CN" altLang="en-US" sz="1800" b="1" dirty="0" smtClean="0">
                <a:latin typeface="TH SarabunIT๙" pitchFamily="34" charset="-34"/>
                <a:cs typeface="TH SarabunIT๙" pitchFamily="34" charset="-34"/>
              </a:rPr>
              <a:t> 水果</a:t>
            </a:r>
            <a:endParaRPr lang="en-US" altLang="zh-CN" sz="1800" b="1" dirty="0" smtClean="0">
              <a:latin typeface="TH SarabunIT๙" pitchFamily="34" charset="-34"/>
              <a:cs typeface="TH SarabunIT๙" pitchFamily="34" charset="-34"/>
            </a:endParaRPr>
          </a:p>
          <a:p>
            <a:pPr algn="ctr"/>
            <a:r>
              <a:rPr lang="th-TH" sz="1800" b="1" dirty="0" smtClean="0">
                <a:latin typeface="TH SarabunIT๙" pitchFamily="34" charset="-34"/>
                <a:cs typeface="TH SarabunIT๙" pitchFamily="34" charset="-34"/>
              </a:rPr>
              <a:t>ไม้ดอก </a:t>
            </a:r>
            <a:r>
              <a:rPr lang="zh-CN" altLang="en-US" sz="1800" b="1" dirty="0" smtClean="0">
                <a:latin typeface="TH SarabunIT๙" pitchFamily="34" charset="-34"/>
                <a:cs typeface="TH SarabunIT๙" pitchFamily="34" charset="-34"/>
              </a:rPr>
              <a:t>花朵</a:t>
            </a:r>
            <a:r>
              <a:rPr lang="en-US" sz="1800" b="1" dirty="0" smtClean="0">
                <a:latin typeface="TH SarabunIT๙" pitchFamily="34" charset="-34"/>
                <a:cs typeface="TH SarabunIT๙" pitchFamily="34" charset="-34"/>
              </a:rPr>
              <a:t>  </a:t>
            </a:r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81834" y="1323859"/>
            <a:ext cx="2448272" cy="1138773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ม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.6</a:t>
            </a:r>
            <a:endParaRPr lang="th-TH" b="1" dirty="0" smtClean="0">
              <a:latin typeface="TH SarabunIT๙" pitchFamily="34" charset="-34"/>
              <a:cs typeface="TH SarabunIT๙" pitchFamily="34" charset="-34"/>
            </a:endParaRPr>
          </a:p>
          <a:p>
            <a:pPr algn="ctr"/>
            <a:r>
              <a:rPr lang="en-US" sz="2000" b="1" dirty="0" smtClean="0">
                <a:latin typeface="TH SarabunIT๙" pitchFamily="34" charset="-34"/>
                <a:cs typeface="TH SarabunIT๙" pitchFamily="34" charset="-34"/>
              </a:rPr>
              <a:t>Reading and Writing</a:t>
            </a:r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 </a:t>
            </a:r>
          </a:p>
          <a:p>
            <a:pPr algn="ctr"/>
            <a:r>
              <a:rPr lang="en-US" sz="2000" b="1" dirty="0" smtClean="0">
                <a:latin typeface="TH SarabunIT๙" pitchFamily="34" charset="-34"/>
                <a:cs typeface="TH SarabunIT๙" pitchFamily="34" charset="-34"/>
              </a:rPr>
              <a:t>Thai  Flower</a:t>
            </a:r>
            <a:endParaRPr lang="th-TH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cxnSp>
        <p:nvCxnSpPr>
          <p:cNvPr id="17" name="ตัวเชื่อมต่อตรง 16"/>
          <p:cNvCxnSpPr/>
          <p:nvPr/>
        </p:nvCxnSpPr>
        <p:spPr>
          <a:xfrm>
            <a:off x="4896036" y="2415541"/>
            <a:ext cx="0" cy="60960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ตัวเชื่อมต่อตรง 17"/>
          <p:cNvCxnSpPr/>
          <p:nvPr/>
        </p:nvCxnSpPr>
        <p:spPr>
          <a:xfrm flipH="1">
            <a:off x="5868144" y="2415541"/>
            <a:ext cx="671718" cy="8165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ตัวเชื่อมต่อตรง 19"/>
          <p:cNvCxnSpPr/>
          <p:nvPr/>
        </p:nvCxnSpPr>
        <p:spPr>
          <a:xfrm>
            <a:off x="5018319" y="4266373"/>
            <a:ext cx="0" cy="89299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ตัวเชื่อมต่อตรง 21"/>
          <p:cNvCxnSpPr>
            <a:stCxn id="4" idx="1"/>
          </p:cNvCxnSpPr>
          <p:nvPr/>
        </p:nvCxnSpPr>
        <p:spPr>
          <a:xfrm flipH="1" flipV="1">
            <a:off x="3142136" y="2533136"/>
            <a:ext cx="811929" cy="68837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ตัวเชื่อมต่อตรง 24"/>
          <p:cNvCxnSpPr/>
          <p:nvPr/>
        </p:nvCxnSpPr>
        <p:spPr>
          <a:xfrm flipH="1">
            <a:off x="3187486" y="4149080"/>
            <a:ext cx="880458" cy="99877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ตัวเชื่อมต่อตรง 27"/>
          <p:cNvCxnSpPr/>
          <p:nvPr/>
        </p:nvCxnSpPr>
        <p:spPr>
          <a:xfrm flipH="1" flipV="1">
            <a:off x="5684685" y="4149080"/>
            <a:ext cx="1119563" cy="99319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ตัวเชื่อมต่อตรง 29"/>
          <p:cNvCxnSpPr/>
          <p:nvPr/>
        </p:nvCxnSpPr>
        <p:spPr>
          <a:xfrm flipH="1">
            <a:off x="6244466" y="3717642"/>
            <a:ext cx="25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ตัวเชื่อมต่อตรง 37"/>
          <p:cNvCxnSpPr/>
          <p:nvPr/>
        </p:nvCxnSpPr>
        <p:spPr>
          <a:xfrm flipH="1">
            <a:off x="3214823" y="3713143"/>
            <a:ext cx="31221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1475656" y="260648"/>
            <a:ext cx="7128792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การบูร</a:t>
            </a:r>
            <a:r>
              <a:rPr lang="th-TH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ณา</a:t>
            </a:r>
            <a:r>
              <a:rPr lang="th-TH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การกลุ่ม</a:t>
            </a:r>
            <a:r>
              <a:rPr lang="th-TH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สาระการ</a:t>
            </a:r>
            <a:r>
              <a:rPr lang="th-TH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เรียนรู้ภาษาต่างประเทศ </a:t>
            </a:r>
            <a:endParaRPr lang="th-TH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9995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วงรี 3"/>
          <p:cNvSpPr/>
          <p:nvPr/>
        </p:nvSpPr>
        <p:spPr>
          <a:xfrm>
            <a:off x="3563888" y="3042237"/>
            <a:ext cx="2664296" cy="122413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th-TH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07904" y="3221508"/>
            <a:ext cx="259228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ภาษาไทย</a:t>
            </a:r>
            <a:endParaRPr lang="th-TH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96466" y="1592830"/>
            <a:ext cx="2448272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ป.5</a:t>
            </a:r>
          </a:p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การเขียนแสดงความคิดเห็น </a:t>
            </a:r>
            <a:endParaRPr lang="th-TH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42511" y="3148255"/>
            <a:ext cx="2448272" cy="830997"/>
          </a:xfrm>
          <a:prstGeom prst="rect">
            <a:avLst/>
          </a:prstGeom>
          <a:solidFill>
            <a:srgbClr val="CCECFF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ป.6</a:t>
            </a:r>
          </a:p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2000" b="1" dirty="0">
                <a:latin typeface="TH SarabunIT๙" pitchFamily="34" charset="-34"/>
                <a:cs typeface="TH SarabunIT๙" pitchFamily="34" charset="-34"/>
              </a:rPr>
              <a:t>เขียนชำนาญงาน</a:t>
            </a:r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สร้างสรรค์</a:t>
            </a:r>
            <a:endParaRPr lang="en-US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39862" y="5147859"/>
            <a:ext cx="2448272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ม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.1</a:t>
            </a:r>
            <a:endParaRPr lang="th-TH" b="1" dirty="0" smtClean="0">
              <a:latin typeface="TH SarabunIT๙" pitchFamily="34" charset="-34"/>
              <a:cs typeface="TH SarabunIT๙" pitchFamily="34" charset="-34"/>
            </a:endParaRPr>
          </a:p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การพูดเสนอความรู้ </a:t>
            </a:r>
            <a:endParaRPr lang="en-US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94183" y="5142275"/>
            <a:ext cx="2448272" cy="830997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ม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.2</a:t>
            </a:r>
            <a:endParaRPr lang="th-TH" b="1" dirty="0" smtClean="0">
              <a:latin typeface="TH SarabunIT๙" pitchFamily="34" charset="-34"/>
              <a:cs typeface="TH SarabunIT๙" pitchFamily="34" charset="-34"/>
            </a:endParaRPr>
          </a:p>
          <a:p>
            <a:pPr algn="ctr"/>
            <a:r>
              <a:rPr lang="th-TH" sz="2000" b="1" dirty="0">
                <a:latin typeface="TH SarabunIT๙" pitchFamily="34" charset="-34"/>
                <a:cs typeface="TH SarabunIT๙" pitchFamily="34" charset="-34"/>
              </a:rPr>
              <a:t> เรียงร้อยเป็น</a:t>
            </a:r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ความ</a:t>
            </a:r>
            <a:endParaRPr lang="en-US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6551" y="5147859"/>
            <a:ext cx="2448272" cy="11387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ม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.3</a:t>
            </a:r>
            <a:endParaRPr lang="th-TH" b="1" dirty="0" smtClean="0">
              <a:latin typeface="TH SarabunIT๙" pitchFamily="34" charset="-34"/>
              <a:cs typeface="TH SarabunIT๙" pitchFamily="34" charset="-34"/>
            </a:endParaRPr>
          </a:p>
          <a:p>
            <a:pPr algn="ctr"/>
            <a:r>
              <a:rPr lang="th-TH" sz="2000" b="1" dirty="0">
                <a:latin typeface="TH SarabunIT๙" pitchFamily="34" charset="-34"/>
                <a:cs typeface="TH SarabunIT๙" pitchFamily="34" charset="-34"/>
              </a:rPr>
              <a:t> การพูดอภิปราย</a:t>
            </a:r>
            <a:endParaRPr lang="en-US" sz="2000" b="1" dirty="0">
              <a:latin typeface="TH SarabunIT๙" pitchFamily="34" charset="-34"/>
              <a:cs typeface="TH SarabunIT๙" pitchFamily="34" charset="-34"/>
            </a:endParaRPr>
          </a:p>
          <a:p>
            <a:pPr algn="ctr"/>
            <a:r>
              <a:rPr lang="th-TH" sz="2000" b="1" dirty="0">
                <a:latin typeface="TH SarabunIT๙" pitchFamily="34" charset="-34"/>
                <a:cs typeface="TH SarabunIT๙" pitchFamily="34" charset="-34"/>
              </a:rPr>
              <a:t>การแสดงความ</a:t>
            </a:r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คิดเห็น </a:t>
            </a:r>
            <a:endParaRPr lang="th-TH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1201" y="3093639"/>
            <a:ext cx="2448272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ม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.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๔</a:t>
            </a:r>
          </a:p>
          <a:p>
            <a:pPr algn="ctr"/>
            <a:r>
              <a:rPr lang="th-TH" sz="2000" b="1" dirty="0">
                <a:latin typeface="TH SarabunIT๙" pitchFamily="34" charset="-34"/>
                <a:cs typeface="TH SarabunIT๙" pitchFamily="34" charset="-34"/>
              </a:rPr>
              <a:t>การแต่งคำประพันธ์</a:t>
            </a:r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 </a:t>
            </a:r>
            <a:endParaRPr lang="th-TH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5536" y="1493137"/>
            <a:ext cx="2760975" cy="113877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ม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.5</a:t>
            </a:r>
          </a:p>
          <a:p>
            <a:pPr algn="ctr"/>
            <a:r>
              <a:rPr lang="th-TH" sz="2000" b="1" dirty="0">
                <a:latin typeface="TH SarabunIT๙" pitchFamily="34" charset="-34"/>
                <a:cs typeface="TH SarabunIT๙" pitchFamily="34" charset="-34"/>
              </a:rPr>
              <a:t>ร่ายยาว</a:t>
            </a:r>
            <a:endParaRPr lang="en-US" sz="2000" b="1" dirty="0">
              <a:latin typeface="TH SarabunIT๙" pitchFamily="34" charset="-34"/>
              <a:cs typeface="TH SarabunIT๙" pitchFamily="34" charset="-34"/>
            </a:endParaRPr>
          </a:p>
          <a:p>
            <a:pPr algn="ctr"/>
            <a:r>
              <a:rPr lang="th-TH" sz="2000" b="1" dirty="0">
                <a:latin typeface="TH SarabunIT๙" pitchFamily="34" charset="-34"/>
                <a:cs typeface="TH SarabunIT๙" pitchFamily="34" charset="-34"/>
              </a:rPr>
              <a:t>การเขียนบรรยายและ</a:t>
            </a:r>
            <a:r>
              <a:rPr lang="th-TH" sz="2000" b="1" dirty="0" err="1">
                <a:latin typeface="TH SarabunIT๙" pitchFamily="34" charset="-34"/>
                <a:cs typeface="TH SarabunIT๙" pitchFamily="34" charset="-34"/>
              </a:rPr>
              <a:t>พรรณา</a:t>
            </a:r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โวหาร</a:t>
            </a:r>
            <a:r>
              <a:rPr lang="en-US" sz="2000" b="1" dirty="0" smtClean="0">
                <a:latin typeface="TH SarabunIT๙" pitchFamily="34" charset="-34"/>
                <a:cs typeface="TH SarabunIT๙" pitchFamily="34" charset="-34"/>
              </a:rPr>
              <a:t> </a:t>
            </a:r>
            <a:endParaRPr lang="th-TH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71900" y="1275455"/>
            <a:ext cx="2448272" cy="1138773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ม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.6</a:t>
            </a:r>
            <a:endParaRPr lang="th-TH" b="1" dirty="0" smtClean="0">
              <a:latin typeface="TH SarabunIT๙" pitchFamily="34" charset="-34"/>
              <a:cs typeface="TH SarabunIT๙" pitchFamily="34" charset="-34"/>
            </a:endParaRPr>
          </a:p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 การเขียนความเรียง</a:t>
            </a:r>
          </a:p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การเขียนรายงานเชิงวิชาการ</a:t>
            </a:r>
            <a:endParaRPr lang="th-TH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cxnSp>
        <p:nvCxnSpPr>
          <p:cNvPr id="17" name="ตัวเชื่อมต่อตรง 16"/>
          <p:cNvCxnSpPr/>
          <p:nvPr/>
        </p:nvCxnSpPr>
        <p:spPr>
          <a:xfrm>
            <a:off x="4896036" y="2415541"/>
            <a:ext cx="0" cy="60960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ตัวเชื่อมต่อตรง 17"/>
          <p:cNvCxnSpPr/>
          <p:nvPr/>
        </p:nvCxnSpPr>
        <p:spPr>
          <a:xfrm flipH="1">
            <a:off x="5868144" y="2415541"/>
            <a:ext cx="671718" cy="8165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ตัวเชื่อมต่อตรง 19"/>
          <p:cNvCxnSpPr/>
          <p:nvPr/>
        </p:nvCxnSpPr>
        <p:spPr>
          <a:xfrm>
            <a:off x="5018319" y="4266373"/>
            <a:ext cx="0" cy="89299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ตัวเชื่อมต่อตรง 21"/>
          <p:cNvCxnSpPr>
            <a:stCxn id="4" idx="1"/>
          </p:cNvCxnSpPr>
          <p:nvPr/>
        </p:nvCxnSpPr>
        <p:spPr>
          <a:xfrm flipH="1" flipV="1">
            <a:off x="3142136" y="2533136"/>
            <a:ext cx="811929" cy="68837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ตัวเชื่อมต่อตรง 24"/>
          <p:cNvCxnSpPr/>
          <p:nvPr/>
        </p:nvCxnSpPr>
        <p:spPr>
          <a:xfrm flipH="1">
            <a:off x="3187486" y="4149080"/>
            <a:ext cx="880458" cy="99877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ตัวเชื่อมต่อตรง 27"/>
          <p:cNvCxnSpPr/>
          <p:nvPr/>
        </p:nvCxnSpPr>
        <p:spPr>
          <a:xfrm flipH="1" flipV="1">
            <a:off x="5684685" y="4149080"/>
            <a:ext cx="1119563" cy="99319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ตัวเชื่อมต่อตรง 29"/>
          <p:cNvCxnSpPr/>
          <p:nvPr/>
        </p:nvCxnSpPr>
        <p:spPr>
          <a:xfrm flipH="1">
            <a:off x="6244466" y="3717642"/>
            <a:ext cx="25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ตัวเชื่อมต่อตรง 37"/>
          <p:cNvCxnSpPr/>
          <p:nvPr/>
        </p:nvCxnSpPr>
        <p:spPr>
          <a:xfrm flipH="1">
            <a:off x="3214823" y="3713143"/>
            <a:ext cx="31221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1806856" y="260648"/>
            <a:ext cx="6552728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การบูร</a:t>
            </a:r>
            <a:r>
              <a:rPr lang="th-TH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ณา</a:t>
            </a:r>
            <a:r>
              <a:rPr lang="th-TH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การกลุ่ม</a:t>
            </a:r>
            <a:r>
              <a:rPr lang="th-TH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สาระการ</a:t>
            </a:r>
            <a:r>
              <a:rPr lang="th-TH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เรียนรู้ภาษาไทย  </a:t>
            </a:r>
            <a:endParaRPr lang="th-TH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1262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วงรี 3"/>
          <p:cNvSpPr/>
          <p:nvPr/>
        </p:nvSpPr>
        <p:spPr>
          <a:xfrm>
            <a:off x="3563888" y="3042237"/>
            <a:ext cx="2664296" cy="122413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th-TH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25843" y="3162893"/>
            <a:ext cx="2592288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การงานอาชีพและเทคโนโลยี</a:t>
            </a:r>
            <a:endParaRPr lang="th-TH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85916" y="1275454"/>
            <a:ext cx="2448272" cy="14465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ป.5</a:t>
            </a:r>
          </a:p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ทักษะการทำงาน </a:t>
            </a:r>
          </a:p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การ</a:t>
            </a:r>
            <a:r>
              <a:rPr lang="th-TH" sz="2000" b="1" dirty="0">
                <a:latin typeface="TH SarabunIT๙" pitchFamily="34" charset="-34"/>
                <a:cs typeface="TH SarabunIT๙" pitchFamily="34" charset="-34"/>
              </a:rPr>
              <a:t>ปลูกพืช</a:t>
            </a:r>
            <a:endParaRPr lang="en-US" sz="2000" b="1" dirty="0">
              <a:latin typeface="TH SarabunIT๙" pitchFamily="34" charset="-34"/>
              <a:cs typeface="TH SarabunIT๙" pitchFamily="34" charset="-34"/>
            </a:endParaRPr>
          </a:p>
          <a:p>
            <a:pPr algn="ctr"/>
            <a:r>
              <a:rPr lang="th-TH" sz="2000" b="1" dirty="0">
                <a:latin typeface="TH SarabunIT๙" pitchFamily="34" charset="-34"/>
                <a:cs typeface="TH SarabunIT๙" pitchFamily="34" charset="-34"/>
              </a:rPr>
              <a:t>การคัดเลือกและขยายพันธุ์</a:t>
            </a:r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พืช</a:t>
            </a:r>
            <a:endParaRPr lang="en-US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42511" y="3148255"/>
            <a:ext cx="2448272" cy="1446550"/>
          </a:xfrm>
          <a:prstGeom prst="rect">
            <a:avLst/>
          </a:prstGeom>
          <a:solidFill>
            <a:srgbClr val="CCECFF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ป.6</a:t>
            </a:r>
          </a:p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2000" b="1" dirty="0">
                <a:latin typeface="TH SarabunIT๙" pitchFamily="34" charset="-34"/>
                <a:cs typeface="TH SarabunIT๙" pitchFamily="34" charset="-34"/>
              </a:rPr>
              <a:t>ภูมิปัญญาไทย สมุนไพรใกล้ตัว</a:t>
            </a:r>
            <a:endParaRPr lang="en-US" sz="2000" b="1" dirty="0">
              <a:latin typeface="TH SarabunIT๙" pitchFamily="34" charset="-34"/>
              <a:cs typeface="TH SarabunIT๙" pitchFamily="34" charset="-34"/>
            </a:endParaRPr>
          </a:p>
          <a:p>
            <a:pPr algn="ctr"/>
            <a:r>
              <a:rPr lang="th-TH" sz="2000" b="1" dirty="0">
                <a:latin typeface="TH SarabunIT๙" pitchFamily="34" charset="-34"/>
                <a:cs typeface="TH SarabunIT๙" pitchFamily="34" charset="-34"/>
              </a:rPr>
              <a:t>พรรณไม้สวนครัวในโรงเรียน</a:t>
            </a:r>
            <a:endParaRPr lang="en-US" sz="2000" b="1" dirty="0">
              <a:latin typeface="TH SarabunIT๙" pitchFamily="34" charset="-34"/>
              <a:cs typeface="TH SarabunIT๙" pitchFamily="34" charset="-34"/>
            </a:endParaRPr>
          </a:p>
          <a:p>
            <a:pPr algn="ctr"/>
            <a:r>
              <a:rPr lang="th-TH" sz="2000" b="1" dirty="0">
                <a:latin typeface="TH SarabunIT๙" pitchFamily="34" charset="-34"/>
                <a:cs typeface="TH SarabunIT๙" pitchFamily="34" charset="-34"/>
              </a:rPr>
              <a:t>พืชผักกระถาง</a:t>
            </a:r>
            <a:endParaRPr lang="en-US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42511" y="4870860"/>
            <a:ext cx="2448272" cy="190821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ม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.1</a:t>
            </a:r>
            <a:endParaRPr lang="th-TH" b="1" dirty="0" smtClean="0">
              <a:latin typeface="TH SarabunIT๙" pitchFamily="34" charset="-34"/>
              <a:cs typeface="TH SarabunIT๙" pitchFamily="34" charset="-34"/>
            </a:endParaRPr>
          </a:p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1800" dirty="0">
                <a:latin typeface="TH SarabunIT๙" pitchFamily="34" charset="-34"/>
                <a:cs typeface="TH SarabunIT๙" pitchFamily="34" charset="-34"/>
              </a:rPr>
              <a:t>การแก้ปัญหาในการทำงาน/กระบวนการกลุ่ม</a:t>
            </a:r>
            <a:endParaRPr lang="en-US" sz="1800" dirty="0">
              <a:latin typeface="TH SarabunIT๙" pitchFamily="34" charset="-34"/>
              <a:cs typeface="TH SarabunIT๙" pitchFamily="34" charset="-34"/>
            </a:endParaRPr>
          </a:p>
          <a:p>
            <a:pPr algn="ctr"/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การประมวลผลข้อมูลให้เป็นสารสนเทศ</a:t>
            </a:r>
            <a:endParaRPr lang="en-US" sz="1600" dirty="0">
              <a:latin typeface="TH SarabunIT๙" pitchFamily="34" charset="-34"/>
              <a:cs typeface="TH SarabunIT๙" pitchFamily="34" charset="-34"/>
            </a:endParaRPr>
          </a:p>
          <a:p>
            <a:pPr algn="ctr"/>
            <a:r>
              <a:rPr lang="th-TH" sz="1800" dirty="0">
                <a:latin typeface="TH SarabunIT๙" pitchFamily="34" charset="-34"/>
                <a:cs typeface="TH SarabunIT๙" pitchFamily="34" charset="-34"/>
              </a:rPr>
              <a:t>การทำแผ่นพับ</a:t>
            </a:r>
            <a:endParaRPr lang="en-US" sz="1800" dirty="0">
              <a:latin typeface="TH SarabunIT๙" pitchFamily="34" charset="-34"/>
              <a:cs typeface="TH SarabunIT๙" pitchFamily="34" charset="-34"/>
            </a:endParaRPr>
          </a:p>
          <a:p>
            <a:pPr algn="ctr"/>
            <a:r>
              <a:rPr lang="th-TH" sz="1800" dirty="0">
                <a:latin typeface="TH SarabunIT๙" pitchFamily="34" charset="-34"/>
                <a:cs typeface="TH SarabunIT๙" pitchFamily="34" charset="-34"/>
              </a:rPr>
              <a:t>ด้วยโปรแกรม </a:t>
            </a:r>
            <a:r>
              <a:rPr lang="en-US" sz="1800" dirty="0">
                <a:latin typeface="TH SarabunIT๙" pitchFamily="34" charset="-34"/>
                <a:cs typeface="TH SarabunIT๙" pitchFamily="34" charset="-34"/>
              </a:rPr>
              <a:t>Microsoft </a:t>
            </a:r>
            <a:r>
              <a:rPr lang="en-US" sz="1800" dirty="0" smtClean="0">
                <a:latin typeface="TH SarabunIT๙" pitchFamily="34" charset="-34"/>
                <a:cs typeface="TH SarabunIT๙" pitchFamily="34" charset="-34"/>
              </a:rPr>
              <a:t>publisher</a:t>
            </a:r>
            <a:endParaRPr lang="en-US" sz="1800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94183" y="5142275"/>
            <a:ext cx="2448272" cy="830997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ม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.2</a:t>
            </a:r>
            <a:endParaRPr lang="th-TH" b="1" dirty="0" smtClean="0">
              <a:latin typeface="TH SarabunIT๙" pitchFamily="34" charset="-34"/>
              <a:cs typeface="TH SarabunIT๙" pitchFamily="34" charset="-34"/>
            </a:endParaRPr>
          </a:p>
          <a:p>
            <a:pPr algn="ctr"/>
            <a:r>
              <a:rPr lang="th-TH" sz="2000" b="1" dirty="0">
                <a:latin typeface="TH SarabunIT๙" pitchFamily="34" charset="-34"/>
                <a:cs typeface="TH SarabunIT๙" pitchFamily="34" charset="-34"/>
              </a:rPr>
              <a:t>บ้านสวยด้วยมือ</a:t>
            </a:r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เรา </a:t>
            </a:r>
            <a:endParaRPr lang="th-TH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9214" y="4941168"/>
            <a:ext cx="2448272" cy="138499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ม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.3</a:t>
            </a:r>
            <a:endParaRPr lang="th-TH" b="1" dirty="0" smtClean="0">
              <a:latin typeface="TH SarabunIT๙" pitchFamily="34" charset="-34"/>
              <a:cs typeface="TH SarabunIT๙" pitchFamily="34" charset="-34"/>
            </a:endParaRPr>
          </a:p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การสร้างเว็บ</a:t>
            </a:r>
            <a:r>
              <a:rPr lang="th-TH" sz="1800" b="1" dirty="0" err="1">
                <a:latin typeface="TH SarabunIT๙" pitchFamily="34" charset="-34"/>
                <a:cs typeface="TH SarabunIT๙" pitchFamily="34" charset="-34"/>
              </a:rPr>
              <a:t>เพจ</a:t>
            </a:r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ด้วยภาษา </a:t>
            </a:r>
            <a:r>
              <a:rPr lang="en-US" sz="1800" b="1" dirty="0">
                <a:latin typeface="TH SarabunIT๙" pitchFamily="34" charset="-34"/>
                <a:cs typeface="TH SarabunIT๙" pitchFamily="34" charset="-34"/>
              </a:rPr>
              <a:t>html</a:t>
            </a:r>
          </a:p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การขยายพันธุ์</a:t>
            </a:r>
            <a:r>
              <a:rPr lang="th-TH" sz="1800" b="1" dirty="0" smtClean="0">
                <a:latin typeface="TH SarabunIT๙" pitchFamily="34" charset="-34"/>
                <a:cs typeface="TH SarabunIT๙" pitchFamily="34" charset="-34"/>
              </a:rPr>
              <a:t>พืช</a:t>
            </a:r>
          </a:p>
          <a:p>
            <a:pPr algn="ctr"/>
            <a:r>
              <a:rPr lang="th-TH" sz="1800" b="1" dirty="0" smtClean="0">
                <a:latin typeface="TH SarabunIT๙" pitchFamily="34" charset="-34"/>
                <a:cs typeface="TH SarabunIT๙" pitchFamily="34" charset="-34"/>
              </a:rPr>
              <a:t>อาหารไทย ๔ ภาค</a:t>
            </a:r>
            <a:endParaRPr lang="en-US" sz="18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6551" y="3286003"/>
            <a:ext cx="2448272" cy="113877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ม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.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๔</a:t>
            </a:r>
          </a:p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2000" b="1" dirty="0">
                <a:latin typeface="TH SarabunIT๙" pitchFamily="34" charset="-34"/>
                <a:cs typeface="TH SarabunIT๙" pitchFamily="34" charset="-34"/>
              </a:rPr>
              <a:t>การทำแผ่นพับด้วย</a:t>
            </a:r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โปรแกรม</a:t>
            </a:r>
          </a:p>
          <a:p>
            <a:pPr algn="ctr"/>
            <a:r>
              <a:rPr lang="en-US" sz="2000" b="1" dirty="0">
                <a:latin typeface="TH SarabunIT๙" pitchFamily="34" charset="-34"/>
                <a:cs typeface="TH SarabunIT๙" pitchFamily="34" charset="-34"/>
              </a:rPr>
              <a:t>Microsoft word </a:t>
            </a:r>
            <a:r>
              <a:rPr lang="th-TH" sz="1800" b="1" dirty="0" smtClean="0">
                <a:latin typeface="TH SarabunIT๙" pitchFamily="34" charset="-34"/>
              </a:rPr>
              <a:t>2010</a:t>
            </a:r>
            <a:endParaRPr lang="en-US" sz="1800" b="1" dirty="0">
              <a:latin typeface="TH SarabunIT๙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3864" y="1732917"/>
            <a:ext cx="2448272" cy="107721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ม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.5</a:t>
            </a:r>
          </a:p>
          <a:p>
            <a:pPr algn="ctr"/>
            <a:r>
              <a:rPr lang="en-US" sz="1800" b="1" dirty="0" smtClean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1800" b="1" dirty="0" smtClean="0">
                <a:latin typeface="TH SarabunIT๙" pitchFamily="34" charset="-34"/>
                <a:cs typeface="TH SarabunIT๙" pitchFamily="34" charset="-34"/>
              </a:rPr>
              <a:t>การจัดหมวดหมู่พรรณไม้โดยโปรแกรม</a:t>
            </a:r>
            <a:r>
              <a:rPr lang="en-US" sz="1800" b="1" dirty="0" smtClean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en-US" sz="1800" dirty="0" smtClean="0">
                <a:latin typeface="TH SarabunIT๙" pitchFamily="34" charset="-34"/>
                <a:cs typeface="TH SarabunIT๙" pitchFamily="34" charset="-34"/>
              </a:rPr>
              <a:t>Microsoft Excel</a:t>
            </a:r>
            <a:r>
              <a:rPr lang="th-TH" sz="1800" dirty="0" smtClean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1600" dirty="0" smtClean="0">
                <a:latin typeface="SILPAKORN70yr" pitchFamily="2" charset="-34"/>
              </a:rPr>
              <a:t>2007</a:t>
            </a:r>
            <a:endParaRPr lang="th-TH" sz="1600" b="1" dirty="0">
              <a:latin typeface="TH SarabunIT๙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71900" y="1275455"/>
            <a:ext cx="2448272" cy="1138773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ม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.6</a:t>
            </a:r>
            <a:endParaRPr lang="th-TH" b="1" dirty="0" smtClean="0">
              <a:latin typeface="TH SarabunIT๙" pitchFamily="34" charset="-34"/>
              <a:cs typeface="TH SarabunIT๙" pitchFamily="34" charset="-34"/>
            </a:endParaRPr>
          </a:p>
          <a:p>
            <a:pPr algn="ctr"/>
            <a:r>
              <a:rPr lang="th-TH" sz="2000" dirty="0">
                <a:latin typeface="TH SarabunIT๙" pitchFamily="34" charset="-34"/>
                <a:cs typeface="TH SarabunIT๙" pitchFamily="34" charset="-34"/>
              </a:rPr>
              <a:t>การสร้างเอกสารด้วยโปรแกรม </a:t>
            </a:r>
            <a:r>
              <a:rPr lang="en-US" sz="2000" dirty="0" smtClean="0">
                <a:latin typeface="TH SarabunIT๙" pitchFamily="34" charset="-34"/>
                <a:cs typeface="TH SarabunIT๙" pitchFamily="34" charset="-34"/>
              </a:rPr>
              <a:t>Microsoft word</a:t>
            </a:r>
            <a:r>
              <a:rPr lang="en-US" sz="2000" dirty="0" smtClean="0">
                <a:latin typeface="TH SarabunIT๙" pitchFamily="34" charset="-34"/>
                <a:cs typeface="+mj-cs"/>
              </a:rPr>
              <a:t> </a:t>
            </a:r>
            <a:r>
              <a:rPr lang="th-TH" sz="1800" dirty="0" smtClean="0">
                <a:latin typeface="SILPAKORN70yr" pitchFamily="2" charset="-34"/>
                <a:cs typeface="+mj-cs"/>
              </a:rPr>
              <a:t>2007</a:t>
            </a:r>
            <a:endParaRPr lang="th-TH" sz="1800" b="1" dirty="0">
              <a:latin typeface="TH SarabunIT๙" pitchFamily="34" charset="-34"/>
              <a:cs typeface="+mj-cs"/>
            </a:endParaRPr>
          </a:p>
        </p:txBody>
      </p:sp>
      <p:cxnSp>
        <p:nvCxnSpPr>
          <p:cNvPr id="17" name="ตัวเชื่อมต่อตรง 16"/>
          <p:cNvCxnSpPr/>
          <p:nvPr/>
        </p:nvCxnSpPr>
        <p:spPr>
          <a:xfrm>
            <a:off x="4896036" y="2415541"/>
            <a:ext cx="0" cy="60960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ตัวเชื่อมต่อตรง 17"/>
          <p:cNvCxnSpPr/>
          <p:nvPr/>
        </p:nvCxnSpPr>
        <p:spPr>
          <a:xfrm flipH="1">
            <a:off x="5868144" y="2533136"/>
            <a:ext cx="628322" cy="69900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ตัวเชื่อมต่อตรง 19"/>
          <p:cNvCxnSpPr/>
          <p:nvPr/>
        </p:nvCxnSpPr>
        <p:spPr>
          <a:xfrm>
            <a:off x="5018319" y="4266373"/>
            <a:ext cx="0" cy="89299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ตัวเชื่อมต่อตรง 21"/>
          <p:cNvCxnSpPr>
            <a:stCxn id="4" idx="1"/>
          </p:cNvCxnSpPr>
          <p:nvPr/>
        </p:nvCxnSpPr>
        <p:spPr>
          <a:xfrm flipH="1" flipV="1">
            <a:off x="3142136" y="2533136"/>
            <a:ext cx="811929" cy="68837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ตัวเชื่อมต่อตรง 24"/>
          <p:cNvCxnSpPr/>
          <p:nvPr/>
        </p:nvCxnSpPr>
        <p:spPr>
          <a:xfrm flipH="1">
            <a:off x="3187486" y="4149080"/>
            <a:ext cx="880458" cy="99877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ตัวเชื่อมต่อตรง 27"/>
          <p:cNvCxnSpPr/>
          <p:nvPr/>
        </p:nvCxnSpPr>
        <p:spPr>
          <a:xfrm flipH="1" flipV="1">
            <a:off x="5684686" y="4149081"/>
            <a:ext cx="801230" cy="72177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ตัวเชื่อมต่อตรง 29"/>
          <p:cNvCxnSpPr/>
          <p:nvPr/>
        </p:nvCxnSpPr>
        <p:spPr>
          <a:xfrm flipH="1">
            <a:off x="6244466" y="3717642"/>
            <a:ext cx="25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ตัวเชื่อมต่อตรง 37"/>
          <p:cNvCxnSpPr/>
          <p:nvPr/>
        </p:nvCxnSpPr>
        <p:spPr>
          <a:xfrm flipH="1">
            <a:off x="3214823" y="3713143"/>
            <a:ext cx="31221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1203038" y="245259"/>
            <a:ext cx="7940962" cy="553998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การบูร</a:t>
            </a:r>
            <a:r>
              <a:rPr lang="th-TH" sz="3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ณา</a:t>
            </a:r>
            <a:r>
              <a:rPr lang="th-TH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การกลุ่ม</a:t>
            </a:r>
            <a:r>
              <a:rPr lang="th-TH" sz="3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สาระการ</a:t>
            </a:r>
            <a:r>
              <a:rPr lang="th-TH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เรียนรู้การงานอาชีพและเทคโนโลยี  </a:t>
            </a:r>
            <a:endParaRPr lang="th-TH" sz="3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5463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วงรี 3"/>
          <p:cNvSpPr/>
          <p:nvPr/>
        </p:nvSpPr>
        <p:spPr>
          <a:xfrm>
            <a:off x="3563888" y="3042237"/>
            <a:ext cx="2664296" cy="122413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th-TH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71900" y="3148255"/>
            <a:ext cx="2592288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สุขศึกษาและ</a:t>
            </a:r>
          </a:p>
          <a:p>
            <a:pPr algn="ctr"/>
            <a:r>
              <a:rPr lang="th-TH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พลศึกษา</a:t>
            </a:r>
            <a:endParaRPr lang="th-TH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85916" y="1584544"/>
            <a:ext cx="2448272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ป.5</a:t>
            </a:r>
          </a:p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 กิจกรรมเข้าจังหวะ</a:t>
            </a:r>
            <a:endParaRPr lang="th-TH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96707" y="3302143"/>
            <a:ext cx="2448272" cy="830997"/>
          </a:xfrm>
          <a:prstGeom prst="rect">
            <a:avLst/>
          </a:prstGeom>
          <a:solidFill>
            <a:srgbClr val="CCECFF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ป.6</a:t>
            </a:r>
          </a:p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สุขภาพดีมีสุข </a:t>
            </a:r>
            <a:endParaRPr lang="en-US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39862" y="5147859"/>
            <a:ext cx="2448272" cy="113877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ม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.1</a:t>
            </a:r>
            <a:endParaRPr lang="th-TH" b="1" dirty="0" smtClean="0">
              <a:latin typeface="TH SarabunIT๙" pitchFamily="34" charset="-34"/>
              <a:cs typeface="TH SarabunIT๙" pitchFamily="34" charset="-34"/>
            </a:endParaRPr>
          </a:p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 วัยรุ่นกับโภชนาการ </a:t>
            </a:r>
          </a:p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เพื่อสร้างเสริมสุขภาพ</a:t>
            </a:r>
            <a:endParaRPr lang="th-TH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94183" y="5142275"/>
            <a:ext cx="2448272" cy="830997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ม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.2</a:t>
            </a:r>
            <a:endParaRPr lang="th-TH" b="1" dirty="0" smtClean="0">
              <a:latin typeface="TH SarabunIT๙" pitchFamily="34" charset="-34"/>
              <a:cs typeface="TH SarabunIT๙" pitchFamily="34" charset="-34"/>
            </a:endParaRPr>
          </a:p>
          <a:p>
            <a:pPr algn="ctr"/>
            <a:r>
              <a:rPr lang="th-TH" sz="2000" b="1" dirty="0">
                <a:latin typeface="TH SarabunIT๙" pitchFamily="34" charset="-34"/>
                <a:cs typeface="TH SarabunIT๙" pitchFamily="34" charset="-34"/>
              </a:rPr>
              <a:t>อาหารที่เหมาะกับวัย </a:t>
            </a:r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 </a:t>
            </a:r>
            <a:endParaRPr lang="th-TH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6551" y="5147859"/>
            <a:ext cx="2448272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ม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.3</a:t>
            </a:r>
            <a:endParaRPr lang="th-TH" b="1" dirty="0" smtClean="0">
              <a:latin typeface="TH SarabunIT๙" pitchFamily="34" charset="-34"/>
              <a:cs typeface="TH SarabunIT๙" pitchFamily="34" charset="-34"/>
            </a:endParaRPr>
          </a:p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โภชนาการ </a:t>
            </a:r>
            <a:endParaRPr lang="th-TH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6551" y="3213024"/>
            <a:ext cx="2448272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ม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.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๔</a:t>
            </a:r>
          </a:p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 ปัญหาที่ส่งผลกระทบต่อสุขภาพ</a:t>
            </a:r>
            <a:endParaRPr lang="th-TH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6880" y="1744546"/>
            <a:ext cx="2448272" cy="80021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ม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.5</a:t>
            </a:r>
          </a:p>
          <a:p>
            <a:pPr algn="ctr"/>
            <a:r>
              <a:rPr lang="th-TH" sz="1800" dirty="0"/>
              <a:t>เพิ่มพูนทักษะการ</a:t>
            </a:r>
            <a:r>
              <a:rPr lang="th-TH" sz="1800" dirty="0" smtClean="0"/>
              <a:t>เคลื่อนไหว</a:t>
            </a:r>
            <a:r>
              <a:rPr lang="en-US" sz="1800" b="1" dirty="0" smtClean="0">
                <a:latin typeface="TH SarabunIT๙" pitchFamily="34" charset="-34"/>
                <a:cs typeface="TH SarabunIT๙" pitchFamily="34" charset="-34"/>
              </a:rPr>
              <a:t> </a:t>
            </a:r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71900" y="1584544"/>
            <a:ext cx="2448272" cy="830997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ม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.6</a:t>
            </a:r>
            <a:endParaRPr lang="th-TH" b="1" dirty="0" smtClean="0">
              <a:latin typeface="TH SarabunIT๙" pitchFamily="34" charset="-34"/>
              <a:cs typeface="TH SarabunIT๙" pitchFamily="34" charset="-34"/>
            </a:endParaRPr>
          </a:p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 การดูแลสุขภาพ</a:t>
            </a:r>
            <a:r>
              <a:rPr lang="en-US" sz="2000" b="1" dirty="0" smtClean="0">
                <a:latin typeface="TH SarabunIT๙" pitchFamily="34" charset="-34"/>
                <a:cs typeface="TH SarabunIT๙" pitchFamily="34" charset="-34"/>
              </a:rPr>
              <a:t>/ </a:t>
            </a:r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ลีลาศ</a:t>
            </a:r>
            <a:endParaRPr lang="th-TH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cxnSp>
        <p:nvCxnSpPr>
          <p:cNvPr id="17" name="ตัวเชื่อมต่อตรง 16"/>
          <p:cNvCxnSpPr/>
          <p:nvPr/>
        </p:nvCxnSpPr>
        <p:spPr>
          <a:xfrm>
            <a:off x="4896036" y="2415541"/>
            <a:ext cx="0" cy="60960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ตัวเชื่อมต่อตรง 17"/>
          <p:cNvCxnSpPr/>
          <p:nvPr/>
        </p:nvCxnSpPr>
        <p:spPr>
          <a:xfrm flipH="1">
            <a:off x="5868144" y="2415541"/>
            <a:ext cx="671718" cy="8165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ตัวเชื่อมต่อตรง 19"/>
          <p:cNvCxnSpPr/>
          <p:nvPr/>
        </p:nvCxnSpPr>
        <p:spPr>
          <a:xfrm>
            <a:off x="5018319" y="4266373"/>
            <a:ext cx="0" cy="89299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ตัวเชื่อมต่อตรง 21"/>
          <p:cNvCxnSpPr>
            <a:stCxn id="4" idx="1"/>
          </p:cNvCxnSpPr>
          <p:nvPr/>
        </p:nvCxnSpPr>
        <p:spPr>
          <a:xfrm flipH="1" flipV="1">
            <a:off x="3142136" y="2533136"/>
            <a:ext cx="811929" cy="68837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ตัวเชื่อมต่อตรง 24"/>
          <p:cNvCxnSpPr/>
          <p:nvPr/>
        </p:nvCxnSpPr>
        <p:spPr>
          <a:xfrm flipH="1">
            <a:off x="3187486" y="4149080"/>
            <a:ext cx="880458" cy="99877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ตัวเชื่อมต่อตรง 27"/>
          <p:cNvCxnSpPr/>
          <p:nvPr/>
        </p:nvCxnSpPr>
        <p:spPr>
          <a:xfrm flipH="1" flipV="1">
            <a:off x="5684685" y="4149080"/>
            <a:ext cx="1119563" cy="99319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ตัวเชื่อมต่อตรง 29"/>
          <p:cNvCxnSpPr/>
          <p:nvPr/>
        </p:nvCxnSpPr>
        <p:spPr>
          <a:xfrm flipH="1">
            <a:off x="6244466" y="3717642"/>
            <a:ext cx="25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ตัวเชื่อมต่อตรง 37"/>
          <p:cNvCxnSpPr/>
          <p:nvPr/>
        </p:nvCxnSpPr>
        <p:spPr>
          <a:xfrm flipH="1">
            <a:off x="3214823" y="3713143"/>
            <a:ext cx="31221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1259633" y="370150"/>
            <a:ext cx="7685346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การบูร</a:t>
            </a:r>
            <a:r>
              <a:rPr lang="th-TH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ณา</a:t>
            </a:r>
            <a:r>
              <a:rPr lang="th-TH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การกลุ่ม</a:t>
            </a:r>
            <a:r>
              <a:rPr lang="th-TH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สาระการ</a:t>
            </a:r>
            <a:r>
              <a:rPr lang="th-TH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เรียนรู้สุขศึกษาและพลศึกษา  </a:t>
            </a:r>
            <a:endParaRPr lang="th-TH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7578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วงรี 3"/>
          <p:cNvSpPr/>
          <p:nvPr/>
        </p:nvSpPr>
        <p:spPr>
          <a:xfrm>
            <a:off x="3563888" y="3042237"/>
            <a:ext cx="2664296" cy="1224136"/>
          </a:xfrm>
          <a:prstGeom prst="ellipse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th-TH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07904" y="3221508"/>
            <a:ext cx="259228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ศิลปะ </a:t>
            </a:r>
            <a:endParaRPr lang="th-TH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85916" y="1589891"/>
            <a:ext cx="2448272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ป.5</a:t>
            </a:r>
          </a:p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ดนตรี/</a:t>
            </a:r>
            <a:r>
              <a:rPr lang="th-TH" sz="2000" b="1" dirty="0" err="1" smtClean="0">
                <a:latin typeface="TH SarabunIT๙" pitchFamily="34" charset="-34"/>
                <a:cs typeface="TH SarabunIT๙" pitchFamily="34" charset="-34"/>
              </a:rPr>
              <a:t>นาฎศิลป์</a:t>
            </a:r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 </a:t>
            </a:r>
            <a:endParaRPr lang="th-TH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42511" y="3148255"/>
            <a:ext cx="2448272" cy="830997"/>
          </a:xfrm>
          <a:prstGeom prst="rect">
            <a:avLst/>
          </a:prstGeom>
          <a:solidFill>
            <a:srgbClr val="CCECFF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ป.6</a:t>
            </a:r>
          </a:p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วาดภาพ/ระบายสี (สีไม้)</a:t>
            </a:r>
            <a:endParaRPr lang="en-US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39862" y="5147859"/>
            <a:ext cx="2448272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ม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.1</a:t>
            </a:r>
            <a:endParaRPr lang="th-TH" b="1" dirty="0" smtClean="0">
              <a:latin typeface="TH SarabunIT๙" pitchFamily="34" charset="-34"/>
              <a:cs typeface="TH SarabunIT๙" pitchFamily="34" charset="-34"/>
            </a:endParaRPr>
          </a:p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วาดภาพลายเส้น</a:t>
            </a:r>
            <a:endParaRPr lang="th-TH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94183" y="5142275"/>
            <a:ext cx="2448272" cy="830997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ม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.2</a:t>
            </a:r>
            <a:endParaRPr lang="th-TH" b="1" dirty="0" smtClean="0">
              <a:latin typeface="TH SarabunIT๙" pitchFamily="34" charset="-34"/>
              <a:cs typeface="TH SarabunIT๙" pitchFamily="34" charset="-34"/>
            </a:endParaRPr>
          </a:p>
          <a:p>
            <a:pPr algn="ctr"/>
            <a:r>
              <a:rPr lang="th-TH" sz="2000" b="1" dirty="0">
                <a:latin typeface="TH SarabunIT๙" pitchFamily="34" charset="-34"/>
                <a:cs typeface="TH SarabunIT๙" pitchFamily="34" charset="-34"/>
              </a:rPr>
              <a:t>รูปแบบ</a:t>
            </a:r>
            <a:r>
              <a:rPr lang="th-TH" sz="2000" b="1" dirty="0" err="1">
                <a:latin typeface="TH SarabunIT๙" pitchFamily="34" charset="-34"/>
                <a:cs typeface="TH SarabunIT๙" pitchFamily="34" charset="-34"/>
              </a:rPr>
              <a:t>ทัศน</a:t>
            </a:r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ธาตุ </a:t>
            </a:r>
            <a:endParaRPr lang="th-TH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6551" y="5147859"/>
            <a:ext cx="2448272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ม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.3</a:t>
            </a:r>
            <a:endParaRPr lang="th-TH" b="1" dirty="0" smtClean="0">
              <a:latin typeface="TH SarabunIT๙" pitchFamily="34" charset="-34"/>
              <a:cs typeface="TH SarabunIT๙" pitchFamily="34" charset="-34"/>
            </a:endParaRPr>
          </a:p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การออกแบบ </a:t>
            </a:r>
            <a:endParaRPr lang="th-TH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1201" y="3093639"/>
            <a:ext cx="2448272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ม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.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๔</a:t>
            </a:r>
          </a:p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2000" b="1" dirty="0" err="1" smtClean="0">
                <a:latin typeface="TH SarabunIT๙" pitchFamily="34" charset="-34"/>
                <a:cs typeface="TH SarabunIT๙" pitchFamily="34" charset="-34"/>
              </a:rPr>
              <a:t>ทัศนศิลป</a:t>
            </a:r>
            <a:endParaRPr lang="th-TH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8239" y="1733907"/>
            <a:ext cx="2448272" cy="8309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ม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.5</a:t>
            </a:r>
          </a:p>
          <a:p>
            <a:pPr algn="ctr"/>
            <a:r>
              <a:rPr lang="th-TH" sz="2000" b="1" dirty="0">
                <a:latin typeface="TH SarabunIT๙" pitchFamily="34" charset="-34"/>
                <a:cs typeface="TH SarabunIT๙" pitchFamily="34" charset="-34"/>
              </a:rPr>
              <a:t>เพลงไทยน่ารู้น่า</a:t>
            </a:r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เรียน</a:t>
            </a:r>
            <a:endParaRPr lang="en-US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71900" y="1275455"/>
            <a:ext cx="2448272" cy="1138773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ม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.6</a:t>
            </a:r>
            <a:endParaRPr lang="th-TH" b="1" dirty="0" smtClean="0">
              <a:latin typeface="TH SarabunIT๙" pitchFamily="34" charset="-34"/>
              <a:cs typeface="TH SarabunIT๙" pitchFamily="34" charset="-34"/>
            </a:endParaRPr>
          </a:p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การออกแบบ</a:t>
            </a:r>
          </a:p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(เขียนตัวอักษร) </a:t>
            </a:r>
            <a:endParaRPr lang="th-TH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cxnSp>
        <p:nvCxnSpPr>
          <p:cNvPr id="17" name="ตัวเชื่อมต่อตรง 16"/>
          <p:cNvCxnSpPr/>
          <p:nvPr/>
        </p:nvCxnSpPr>
        <p:spPr>
          <a:xfrm>
            <a:off x="4896036" y="2415541"/>
            <a:ext cx="0" cy="60960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ตัวเชื่อมต่อตรง 17"/>
          <p:cNvCxnSpPr/>
          <p:nvPr/>
        </p:nvCxnSpPr>
        <p:spPr>
          <a:xfrm flipH="1">
            <a:off x="5868144" y="2415541"/>
            <a:ext cx="671718" cy="8165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ตัวเชื่อมต่อตรง 19"/>
          <p:cNvCxnSpPr/>
          <p:nvPr/>
        </p:nvCxnSpPr>
        <p:spPr>
          <a:xfrm>
            <a:off x="5018319" y="4266373"/>
            <a:ext cx="0" cy="89299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ตัวเชื่อมต่อตรง 21"/>
          <p:cNvCxnSpPr>
            <a:stCxn id="4" idx="1"/>
          </p:cNvCxnSpPr>
          <p:nvPr/>
        </p:nvCxnSpPr>
        <p:spPr>
          <a:xfrm flipH="1" flipV="1">
            <a:off x="3142136" y="2533136"/>
            <a:ext cx="811929" cy="68837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ตัวเชื่อมต่อตรง 24"/>
          <p:cNvCxnSpPr/>
          <p:nvPr/>
        </p:nvCxnSpPr>
        <p:spPr>
          <a:xfrm flipH="1">
            <a:off x="3187486" y="4149080"/>
            <a:ext cx="880458" cy="99877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ตัวเชื่อมต่อตรง 27"/>
          <p:cNvCxnSpPr/>
          <p:nvPr/>
        </p:nvCxnSpPr>
        <p:spPr>
          <a:xfrm flipH="1" flipV="1">
            <a:off x="5684685" y="4149080"/>
            <a:ext cx="1119563" cy="99319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ตัวเชื่อมต่อตรง 29"/>
          <p:cNvCxnSpPr/>
          <p:nvPr/>
        </p:nvCxnSpPr>
        <p:spPr>
          <a:xfrm flipH="1">
            <a:off x="6244466" y="3717642"/>
            <a:ext cx="25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ตัวเชื่อมต่อตรง 37"/>
          <p:cNvCxnSpPr/>
          <p:nvPr/>
        </p:nvCxnSpPr>
        <p:spPr>
          <a:xfrm flipH="1">
            <a:off x="3214823" y="3713143"/>
            <a:ext cx="31221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1641909" y="260648"/>
            <a:ext cx="6552728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การบูร</a:t>
            </a:r>
            <a:r>
              <a:rPr lang="th-TH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ณา</a:t>
            </a:r>
            <a:r>
              <a:rPr lang="th-TH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การกลุ่ม</a:t>
            </a:r>
            <a:r>
              <a:rPr lang="th-TH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สาระการ</a:t>
            </a:r>
            <a:r>
              <a:rPr lang="th-TH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เรียนรู้ศิลปะ  </a:t>
            </a:r>
            <a:endParaRPr lang="th-TH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6052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/>
        </p:nvSpPr>
        <p:spPr>
          <a:xfrm>
            <a:off x="1187624" y="2551256"/>
            <a:ext cx="7704856" cy="15258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endParaRPr lang="th-TH" sz="4800" b="1" dirty="0" smtClean="0"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  <a:p>
            <a:pPr>
              <a:spcBef>
                <a:spcPct val="0"/>
              </a:spcBef>
            </a:pPr>
            <a:r>
              <a:rPr lang="th-TH" sz="48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๑) แผนการดำเนินงานด้านการบริหาร โดยเขียนแผนงานสวนพฤกษศาสตร์โรงเรียนรวมกับแผนงานประจำปีของโรงเรียน</a:t>
            </a:r>
          </a:p>
          <a:p>
            <a:pPr algn="ctr">
              <a:spcBef>
                <a:spcPct val="0"/>
              </a:spcBef>
            </a:pPr>
            <a:endParaRPr lang="th-TH" sz="4800" b="1" dirty="0" smtClean="0"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6465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วงรี 3"/>
          <p:cNvSpPr/>
          <p:nvPr/>
        </p:nvSpPr>
        <p:spPr>
          <a:xfrm>
            <a:off x="3563888" y="3042237"/>
            <a:ext cx="2664296" cy="1224136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th-TH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22837" y="3157640"/>
            <a:ext cx="2592288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สังคมศึกษา ศาสนา</a:t>
            </a:r>
          </a:p>
          <a:p>
            <a:pPr algn="ctr"/>
            <a:r>
              <a:rPr lang="th-TH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และวัฒนธรรม </a:t>
            </a:r>
            <a:endParaRPr lang="th-TH" b="1" spc="50" dirty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96466" y="1584544"/>
            <a:ext cx="2448272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ป.5</a:t>
            </a:r>
          </a:p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ศาสนาและประเพณีไทย</a:t>
            </a:r>
            <a:endParaRPr lang="th-TH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42511" y="3148255"/>
            <a:ext cx="2448272" cy="1138773"/>
          </a:xfrm>
          <a:prstGeom prst="rect">
            <a:avLst/>
          </a:prstGeom>
          <a:solidFill>
            <a:srgbClr val="CCECFF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ป.6</a:t>
            </a:r>
          </a:p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2000" b="1" dirty="0">
                <a:latin typeface="TH SarabunIT๙" pitchFamily="34" charset="-34"/>
                <a:cs typeface="TH SarabunIT๙" pitchFamily="34" charset="-34"/>
              </a:rPr>
              <a:t>ราชพฤกษ์</a:t>
            </a:r>
            <a:endParaRPr lang="en-US" sz="2000" b="1" dirty="0">
              <a:latin typeface="TH SarabunIT๙" pitchFamily="34" charset="-34"/>
              <a:cs typeface="TH SarabunIT๙" pitchFamily="34" charset="-34"/>
            </a:endParaRPr>
          </a:p>
          <a:p>
            <a:pPr algn="ctr"/>
            <a:r>
              <a:rPr lang="th-TH" sz="2000" b="1" dirty="0">
                <a:latin typeface="TH SarabunIT๙" pitchFamily="34" charset="-34"/>
                <a:cs typeface="TH SarabunIT๙" pitchFamily="34" charset="-34"/>
              </a:rPr>
              <a:t>ต้นไม้ประจำชาติ</a:t>
            </a:r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ไทย </a:t>
            </a:r>
            <a:endParaRPr lang="en-US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79781" y="5142274"/>
            <a:ext cx="2448272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ม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.1</a:t>
            </a:r>
            <a:endParaRPr lang="th-TH" b="1" dirty="0" smtClean="0">
              <a:latin typeface="TH SarabunIT๙" pitchFamily="34" charset="-34"/>
              <a:cs typeface="TH SarabunIT๙" pitchFamily="34" charset="-34"/>
            </a:endParaRPr>
          </a:p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พันธุ์ไม้ประจำท้องถิ่น </a:t>
            </a:r>
            <a:endParaRPr lang="th-TH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94183" y="5142275"/>
            <a:ext cx="2448272" cy="830997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ม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.2</a:t>
            </a:r>
          </a:p>
          <a:p>
            <a:pPr algn="ctr"/>
            <a:r>
              <a:rPr lang="th-TH" sz="2000" b="1" dirty="0">
                <a:latin typeface="TH SarabunIT๙" pitchFamily="34" charset="-34"/>
                <a:cs typeface="TH SarabunIT๙" pitchFamily="34" charset="-34"/>
              </a:rPr>
              <a:t>ภูมิปัญญา</a:t>
            </a:r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ไทย</a:t>
            </a:r>
            <a:endParaRPr lang="en-US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6551" y="5147859"/>
            <a:ext cx="2448272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ม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.3</a:t>
            </a:r>
            <a:endParaRPr lang="th-TH" b="1" dirty="0" smtClean="0">
              <a:latin typeface="TH SarabunIT๙" pitchFamily="34" charset="-34"/>
              <a:cs typeface="TH SarabunIT๙" pitchFamily="34" charset="-34"/>
            </a:endParaRPr>
          </a:p>
          <a:p>
            <a:pPr algn="ctr"/>
            <a:r>
              <a:rPr lang="th-TH" sz="2000" b="1" dirty="0">
                <a:latin typeface="TH SarabunIT๙" pitchFamily="34" charset="-34"/>
                <a:cs typeface="TH SarabunIT๙" pitchFamily="34" charset="-34"/>
              </a:rPr>
              <a:t>วิถีการทางประวัติศาสตร์</a:t>
            </a:r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 </a:t>
            </a:r>
            <a:endParaRPr lang="th-TH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9214" y="3280750"/>
            <a:ext cx="2448272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ม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.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๔</a:t>
            </a:r>
          </a:p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วัฒนธรรม/หน้าที่พลเมือง </a:t>
            </a:r>
            <a:endParaRPr lang="th-TH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7072" y="1701817"/>
            <a:ext cx="2448272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ม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.5</a:t>
            </a:r>
          </a:p>
          <a:p>
            <a:pPr algn="ctr"/>
            <a:r>
              <a:rPr lang="th-TH" sz="2000" b="1" dirty="0">
                <a:latin typeface="TH SarabunIT๙" pitchFamily="34" charset="-34"/>
                <a:cs typeface="TH SarabunIT๙" pitchFamily="34" charset="-34"/>
              </a:rPr>
              <a:t>สภาพภูมิศาสตร์และทัพยากร</a:t>
            </a:r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ดิน</a:t>
            </a:r>
            <a:r>
              <a:rPr lang="en-US" sz="2000" b="1" dirty="0" smtClean="0">
                <a:latin typeface="TH SarabunIT๙" pitchFamily="34" charset="-34"/>
                <a:cs typeface="TH SarabunIT๙" pitchFamily="34" charset="-34"/>
              </a:rPr>
              <a:t> </a:t>
            </a:r>
            <a:endParaRPr lang="th-TH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08125" y="1522960"/>
            <a:ext cx="2448272" cy="830997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ม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.6</a:t>
            </a:r>
            <a:endParaRPr lang="th-TH" b="1" dirty="0" smtClean="0">
              <a:latin typeface="TH SarabunIT๙" pitchFamily="34" charset="-34"/>
              <a:cs typeface="TH SarabunIT๙" pitchFamily="34" charset="-34"/>
            </a:endParaRPr>
          </a:p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การค้าในสมัยอยุธยา(เครื่องเทศ) </a:t>
            </a:r>
            <a:endParaRPr lang="th-TH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cxnSp>
        <p:nvCxnSpPr>
          <p:cNvPr id="17" name="ตัวเชื่อมต่อตรง 16"/>
          <p:cNvCxnSpPr/>
          <p:nvPr/>
        </p:nvCxnSpPr>
        <p:spPr>
          <a:xfrm>
            <a:off x="4896036" y="2415541"/>
            <a:ext cx="0" cy="60960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ตัวเชื่อมต่อตรง 17"/>
          <p:cNvCxnSpPr/>
          <p:nvPr/>
        </p:nvCxnSpPr>
        <p:spPr>
          <a:xfrm flipH="1">
            <a:off x="5868144" y="2415541"/>
            <a:ext cx="671718" cy="8165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ตัวเชื่อมต่อตรง 19"/>
          <p:cNvCxnSpPr/>
          <p:nvPr/>
        </p:nvCxnSpPr>
        <p:spPr>
          <a:xfrm>
            <a:off x="5018319" y="4266373"/>
            <a:ext cx="0" cy="89299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ตัวเชื่อมต่อตรง 21"/>
          <p:cNvCxnSpPr>
            <a:stCxn id="4" idx="1"/>
          </p:cNvCxnSpPr>
          <p:nvPr/>
        </p:nvCxnSpPr>
        <p:spPr>
          <a:xfrm flipH="1" flipV="1">
            <a:off x="3142136" y="2533136"/>
            <a:ext cx="811929" cy="68837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ตัวเชื่อมต่อตรง 24"/>
          <p:cNvCxnSpPr/>
          <p:nvPr/>
        </p:nvCxnSpPr>
        <p:spPr>
          <a:xfrm flipH="1">
            <a:off x="3187486" y="4149080"/>
            <a:ext cx="880458" cy="99877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ตัวเชื่อมต่อตรง 27"/>
          <p:cNvCxnSpPr/>
          <p:nvPr/>
        </p:nvCxnSpPr>
        <p:spPr>
          <a:xfrm flipH="1" flipV="1">
            <a:off x="5684685" y="4149080"/>
            <a:ext cx="1119563" cy="99319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ตัวเชื่อมต่อตรง 29"/>
          <p:cNvCxnSpPr/>
          <p:nvPr/>
        </p:nvCxnSpPr>
        <p:spPr>
          <a:xfrm flipH="1">
            <a:off x="6244466" y="3717642"/>
            <a:ext cx="25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ตัวเชื่อมต่อตรง 37"/>
          <p:cNvCxnSpPr/>
          <p:nvPr/>
        </p:nvCxnSpPr>
        <p:spPr>
          <a:xfrm flipH="1">
            <a:off x="3214823" y="3713143"/>
            <a:ext cx="31221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1115616" y="291426"/>
            <a:ext cx="7920880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การบูร</a:t>
            </a:r>
            <a:r>
              <a:rPr lang="th-TH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ณา</a:t>
            </a:r>
            <a:r>
              <a:rPr lang="th-TH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การกลุ่ม</a:t>
            </a:r>
            <a:r>
              <a:rPr lang="th-TH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สาระการ</a:t>
            </a:r>
            <a:r>
              <a:rPr lang="th-TH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เรียนรู้สังคมศึกษา ศาสนาและวัฒนธรรม </a:t>
            </a:r>
            <a:endParaRPr lang="th-TH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6405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3145903" y="3140968"/>
            <a:ext cx="3898823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44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การบูร</a:t>
            </a:r>
            <a:r>
              <a:rPr lang="th-TH" sz="4400" b="1" spc="50" dirty="0" err="1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ณา</a:t>
            </a:r>
            <a:r>
              <a:rPr lang="th-TH" sz="44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การระดับชั้น</a:t>
            </a:r>
          </a:p>
        </p:txBody>
      </p:sp>
    </p:spTree>
    <p:extLst>
      <p:ext uri="{BB962C8B-B14F-4D97-AF65-F5344CB8AC3E}">
        <p14:creationId xmlns:p14="http://schemas.microsoft.com/office/powerpoint/2010/main" val="143413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ตัวเชื่อมต่อตรง 17"/>
          <p:cNvCxnSpPr/>
          <p:nvPr/>
        </p:nvCxnSpPr>
        <p:spPr>
          <a:xfrm>
            <a:off x="4896036" y="2415541"/>
            <a:ext cx="0" cy="609604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ตัวเชื่อมต่อตรง 18"/>
          <p:cNvCxnSpPr/>
          <p:nvPr/>
        </p:nvCxnSpPr>
        <p:spPr>
          <a:xfrm flipH="1">
            <a:off x="5868144" y="2315781"/>
            <a:ext cx="801739" cy="916358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ตัวเชื่อมต่อตรง 19"/>
          <p:cNvCxnSpPr/>
          <p:nvPr/>
        </p:nvCxnSpPr>
        <p:spPr>
          <a:xfrm flipH="1">
            <a:off x="4896036" y="3845607"/>
            <a:ext cx="9250" cy="122466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ตัวเชื่อมต่อตรง 20"/>
          <p:cNvCxnSpPr/>
          <p:nvPr/>
        </p:nvCxnSpPr>
        <p:spPr>
          <a:xfrm flipH="1" flipV="1">
            <a:off x="3059832" y="2415541"/>
            <a:ext cx="894234" cy="805967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ตัวเชื่อมต่อตรง 21"/>
          <p:cNvCxnSpPr/>
          <p:nvPr/>
        </p:nvCxnSpPr>
        <p:spPr>
          <a:xfrm flipH="1">
            <a:off x="2699792" y="3807737"/>
            <a:ext cx="1031226" cy="1205439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ตัวเชื่อมต่อตรง 22"/>
          <p:cNvCxnSpPr/>
          <p:nvPr/>
        </p:nvCxnSpPr>
        <p:spPr>
          <a:xfrm flipH="1" flipV="1">
            <a:off x="6110102" y="3861049"/>
            <a:ext cx="1119562" cy="1209218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ตัวเชื่อมต่อตรง 23"/>
          <p:cNvCxnSpPr/>
          <p:nvPr/>
        </p:nvCxnSpPr>
        <p:spPr>
          <a:xfrm flipH="1">
            <a:off x="6244466" y="3717642"/>
            <a:ext cx="252000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ตัวเชื่อมต่อตรง 24"/>
          <p:cNvCxnSpPr/>
          <p:nvPr/>
        </p:nvCxnSpPr>
        <p:spPr>
          <a:xfrm flipH="1">
            <a:off x="2987824" y="3713143"/>
            <a:ext cx="539214" cy="4499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สี่เหลี่ยมผืนผ้ามุมมน 1"/>
          <p:cNvSpPr/>
          <p:nvPr/>
        </p:nvSpPr>
        <p:spPr>
          <a:xfrm>
            <a:off x="3290789" y="2852936"/>
            <a:ext cx="3024336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TextBox 2"/>
          <p:cNvSpPr txBox="1"/>
          <p:nvPr/>
        </p:nvSpPr>
        <p:spPr>
          <a:xfrm>
            <a:off x="3491880" y="3049796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3200" b="1" spc="50" dirty="0" smtClean="0">
                <a:ln w="11430"/>
                <a:solidFill>
                  <a:srgbClr val="C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ประถมศึกษาปีที่  ๕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96466" y="1640994"/>
            <a:ext cx="2448272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คณิตศาสตร์</a:t>
            </a:r>
          </a:p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พื้นที่ </a:t>
            </a:r>
            <a:endParaRPr lang="th-TH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42511" y="3140968"/>
            <a:ext cx="2448272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วิทยาศาสตร์</a:t>
            </a:r>
          </a:p>
          <a:p>
            <a:pPr algn="ctr"/>
            <a:r>
              <a:rPr lang="th-TH" sz="1800" dirty="0">
                <a:latin typeface="TH SarabunIT๙" pitchFamily="34" charset="-34"/>
                <a:cs typeface="TH SarabunIT๙" pitchFamily="34" charset="-34"/>
              </a:rPr>
              <a:t>การสำรวจพรรณไม้</a:t>
            </a:r>
          </a:p>
          <a:p>
            <a:pPr algn="ctr"/>
            <a:r>
              <a:rPr lang="th-TH" sz="1800" dirty="0">
                <a:latin typeface="TH SarabunIT๙" pitchFamily="34" charset="-34"/>
                <a:cs typeface="TH SarabunIT๙" pitchFamily="34" charset="-34"/>
              </a:rPr>
              <a:t>ส่วนประกอบของ</a:t>
            </a:r>
            <a:r>
              <a:rPr lang="th-TH" sz="1800" dirty="0" smtClean="0">
                <a:latin typeface="TH SarabunIT๙" pitchFamily="34" charset="-34"/>
                <a:cs typeface="TH SarabunIT๙" pitchFamily="34" charset="-34"/>
              </a:rPr>
              <a:t>ดอก</a:t>
            </a:r>
            <a:endParaRPr lang="th-TH" sz="2000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39862" y="4941168"/>
            <a:ext cx="2448272" cy="123110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การงานอาชีพและเทคโนโลยี</a:t>
            </a:r>
          </a:p>
          <a:p>
            <a:pPr algn="ctr"/>
            <a:r>
              <a:rPr lang="th-TH" sz="1800" dirty="0" smtClean="0">
                <a:latin typeface="TH SarabunIT๙" pitchFamily="34" charset="-34"/>
                <a:cs typeface="TH SarabunIT๙" pitchFamily="34" charset="-34"/>
              </a:rPr>
              <a:t>ทักษะการทำงาน</a:t>
            </a:r>
          </a:p>
          <a:p>
            <a:pPr algn="ctr"/>
            <a:r>
              <a:rPr lang="th-TH" sz="1800" dirty="0" smtClean="0">
                <a:latin typeface="TH SarabunIT๙" pitchFamily="34" charset="-34"/>
                <a:cs typeface="TH SarabunIT๙" pitchFamily="34" charset="-34"/>
              </a:rPr>
              <a:t>การปลูกพืช</a:t>
            </a:r>
          </a:p>
          <a:p>
            <a:pPr algn="ctr"/>
            <a:r>
              <a:rPr lang="th-TH" sz="1800" dirty="0" smtClean="0">
                <a:latin typeface="TH SarabunIT๙" pitchFamily="34" charset="-34"/>
                <a:cs typeface="TH SarabunIT๙" pitchFamily="34" charset="-34"/>
              </a:rPr>
              <a:t> การคัดเลือกและขยายพันธุ์พืช  </a:t>
            </a:r>
            <a:endParaRPr lang="th-TH" sz="1800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94183" y="5142275"/>
            <a:ext cx="2448272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1800" b="1" dirty="0" smtClean="0">
                <a:latin typeface="TH SarabunIT๙" pitchFamily="34" charset="-34"/>
                <a:cs typeface="TH SarabunIT๙" pitchFamily="34" charset="-34"/>
              </a:rPr>
              <a:t>สังคมศึกษา ศาสนา และวัฒนธรรม</a:t>
            </a:r>
          </a:p>
          <a:p>
            <a:pPr algn="ctr"/>
            <a:r>
              <a:rPr lang="th-TH" sz="1800" dirty="0" smtClean="0">
                <a:latin typeface="TH SarabunIT๙" pitchFamily="34" charset="-34"/>
                <a:cs typeface="TH SarabunIT๙" pitchFamily="34" charset="-34"/>
              </a:rPr>
              <a:t>ศาสนาและประเพณีไทย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7072" y="4941168"/>
            <a:ext cx="2448272" cy="67710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ศิลปะ</a:t>
            </a:r>
          </a:p>
          <a:p>
            <a:pPr algn="ctr"/>
            <a:r>
              <a:rPr lang="th-TH" sz="1800" dirty="0">
                <a:latin typeface="TH SarabunIT๙" pitchFamily="34" charset="-34"/>
                <a:cs typeface="TH SarabunIT๙" pitchFamily="34" charset="-34"/>
              </a:rPr>
              <a:t>ดนตรี/</a:t>
            </a:r>
            <a:r>
              <a:rPr lang="th-TH" sz="1800" dirty="0" err="1">
                <a:latin typeface="TH SarabunIT๙" pitchFamily="34" charset="-34"/>
                <a:cs typeface="TH SarabunIT๙" pitchFamily="34" charset="-34"/>
              </a:rPr>
              <a:t>นาฎศิลป์</a:t>
            </a:r>
            <a:r>
              <a:rPr lang="th-TH" sz="1800" dirty="0">
                <a:latin typeface="TH SarabunIT๙" pitchFamily="34" charset="-34"/>
                <a:cs typeface="TH SarabunIT๙" pitchFamily="34" charset="-34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7544" y="3280750"/>
            <a:ext cx="2448272" cy="67710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สุขศึกษาและพลศึกษา</a:t>
            </a:r>
          </a:p>
          <a:p>
            <a:pPr algn="ctr"/>
            <a:r>
              <a:rPr lang="th-TH" sz="1800" dirty="0" smtClean="0">
                <a:latin typeface="TH SarabunIT๙" pitchFamily="34" charset="-34"/>
                <a:cs typeface="TH SarabunIT๙" pitchFamily="34" charset="-34"/>
              </a:rPr>
              <a:t>กิจกรรมเข้าจังหวะ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7072" y="1713002"/>
            <a:ext cx="2448272" cy="67710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ภาษาต่างประเทศ</a:t>
            </a:r>
          </a:p>
          <a:p>
            <a:pPr algn="ctr"/>
            <a:r>
              <a:rPr lang="en-US" sz="1800" dirty="0" smtClean="0">
                <a:latin typeface="TH SarabunIT๙" pitchFamily="34" charset="-34"/>
                <a:cs typeface="TH SarabunIT๙" pitchFamily="34" charset="-34"/>
              </a:rPr>
              <a:t>Parts of plants</a:t>
            </a:r>
            <a:endParaRPr lang="th-TH" sz="1800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08125" y="1445875"/>
            <a:ext cx="2448272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2000" b="1" dirty="0">
                <a:latin typeface="TH SarabunIT๙" pitchFamily="34" charset="-34"/>
                <a:cs typeface="TH SarabunIT๙" pitchFamily="34" charset="-34"/>
              </a:rPr>
              <a:t>ภาษาไทย</a:t>
            </a:r>
          </a:p>
          <a:p>
            <a:pPr algn="ctr"/>
            <a:r>
              <a:rPr lang="th-TH" sz="1800" b="1" dirty="0" smtClean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1800" dirty="0" smtClean="0">
                <a:latin typeface="TH SarabunIT๙" pitchFamily="34" charset="-34"/>
                <a:cs typeface="TH SarabunIT๙" pitchFamily="34" charset="-34"/>
              </a:rPr>
              <a:t>การเล่านิทาน กระเช้าสีดา</a:t>
            </a:r>
            <a:endParaRPr lang="th-TH" sz="1800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1691680" y="291426"/>
            <a:ext cx="6264696" cy="523220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การบูร</a:t>
            </a:r>
            <a:r>
              <a:rPr lang="th-TH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ณา</a:t>
            </a:r>
            <a:r>
              <a:rPr lang="th-TH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การระดับชั้นประถมศึกษาปีที่  ๕</a:t>
            </a:r>
            <a:endParaRPr lang="th-TH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1419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ตัวเชื่อมต่อตรง 17"/>
          <p:cNvCxnSpPr/>
          <p:nvPr/>
        </p:nvCxnSpPr>
        <p:spPr>
          <a:xfrm>
            <a:off x="4896036" y="2415541"/>
            <a:ext cx="0" cy="609604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ตัวเชื่อมต่อตรง 18"/>
          <p:cNvCxnSpPr/>
          <p:nvPr/>
        </p:nvCxnSpPr>
        <p:spPr>
          <a:xfrm flipH="1">
            <a:off x="5868144" y="2315781"/>
            <a:ext cx="801739" cy="916358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ตัวเชื่อมต่อตรง 19"/>
          <p:cNvCxnSpPr/>
          <p:nvPr/>
        </p:nvCxnSpPr>
        <p:spPr>
          <a:xfrm flipH="1">
            <a:off x="4896036" y="3845607"/>
            <a:ext cx="9250" cy="122466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ตัวเชื่อมต่อตรง 20"/>
          <p:cNvCxnSpPr/>
          <p:nvPr/>
        </p:nvCxnSpPr>
        <p:spPr>
          <a:xfrm flipH="1" flipV="1">
            <a:off x="3059832" y="2415541"/>
            <a:ext cx="894234" cy="805967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ตัวเชื่อมต่อตรง 21"/>
          <p:cNvCxnSpPr/>
          <p:nvPr/>
        </p:nvCxnSpPr>
        <p:spPr>
          <a:xfrm flipH="1">
            <a:off x="2699792" y="3807737"/>
            <a:ext cx="1031226" cy="1205439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ตัวเชื่อมต่อตรง 22"/>
          <p:cNvCxnSpPr/>
          <p:nvPr/>
        </p:nvCxnSpPr>
        <p:spPr>
          <a:xfrm flipH="1" flipV="1">
            <a:off x="6110102" y="3861049"/>
            <a:ext cx="1119562" cy="1209218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ตัวเชื่อมต่อตรง 23"/>
          <p:cNvCxnSpPr/>
          <p:nvPr/>
        </p:nvCxnSpPr>
        <p:spPr>
          <a:xfrm flipH="1">
            <a:off x="6244466" y="3717642"/>
            <a:ext cx="252000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ตัวเชื่อมต่อตรง 24"/>
          <p:cNvCxnSpPr/>
          <p:nvPr/>
        </p:nvCxnSpPr>
        <p:spPr>
          <a:xfrm flipH="1">
            <a:off x="2987824" y="3713143"/>
            <a:ext cx="539214" cy="4499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สี่เหลี่ยมผืนผ้ามุมมน 1"/>
          <p:cNvSpPr/>
          <p:nvPr/>
        </p:nvSpPr>
        <p:spPr>
          <a:xfrm>
            <a:off x="3290789" y="2852936"/>
            <a:ext cx="3024336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TextBox 2"/>
          <p:cNvSpPr txBox="1"/>
          <p:nvPr/>
        </p:nvSpPr>
        <p:spPr>
          <a:xfrm>
            <a:off x="3491880" y="3049796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3200" b="1" spc="50" dirty="0" smtClean="0">
                <a:ln w="11430"/>
                <a:solidFill>
                  <a:srgbClr val="C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ประถมศึกษาปีที่  ๖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96466" y="1568986"/>
            <a:ext cx="2448272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คณิตศาสตร์</a:t>
            </a:r>
          </a:p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1800" b="1" dirty="0" smtClean="0">
                <a:latin typeface="TH SarabunIT๙" pitchFamily="34" charset="-34"/>
                <a:cs typeface="TH SarabunIT๙" pitchFamily="34" charset="-34"/>
              </a:rPr>
              <a:t>เศษส่วนที่เท่ากัน</a:t>
            </a:r>
            <a:endParaRPr lang="th-TH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42511" y="3148255"/>
            <a:ext cx="2448272" cy="95410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วิทยาศาสตร์</a:t>
            </a:r>
          </a:p>
          <a:p>
            <a:pPr algn="ctr"/>
            <a:r>
              <a:rPr lang="th-TH" sz="1800" b="1" dirty="0" smtClean="0">
                <a:latin typeface="TH SarabunIT๙" pitchFamily="34" charset="-34"/>
                <a:cs typeface="TH SarabunIT๙" pitchFamily="34" charset="-34"/>
              </a:rPr>
              <a:t>ระบบนิเวศ </a:t>
            </a:r>
          </a:p>
          <a:p>
            <a:pPr algn="ctr"/>
            <a:r>
              <a:rPr lang="th-TH" sz="1800" b="1" dirty="0" smtClean="0">
                <a:latin typeface="TH SarabunIT๙" pitchFamily="34" charset="-34"/>
                <a:cs typeface="TH SarabunIT๙" pitchFamily="34" charset="-34"/>
              </a:rPr>
              <a:t>สิ่งมีชีวิตกับสิ่งแวดล้อม </a:t>
            </a:r>
            <a:endParaRPr lang="en-US" sz="18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39862" y="5013176"/>
            <a:ext cx="2448272" cy="123110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การงานอาชีพและเทคโนโลยี</a:t>
            </a:r>
          </a:p>
          <a:p>
            <a:pPr algn="ctr"/>
            <a:r>
              <a:rPr lang="th-TH" sz="1800" dirty="0" smtClean="0">
                <a:latin typeface="TH SarabunIT๙" pitchFamily="34" charset="-34"/>
                <a:cs typeface="TH SarabunIT๙" pitchFamily="34" charset="-34"/>
              </a:rPr>
              <a:t>ภูมิปัญญาไทย สมุนไพรใกล้ตัว</a:t>
            </a:r>
          </a:p>
          <a:p>
            <a:pPr algn="ctr"/>
            <a:r>
              <a:rPr lang="th-TH" sz="1800" dirty="0" smtClean="0">
                <a:latin typeface="TH SarabunIT๙" pitchFamily="34" charset="-34"/>
                <a:cs typeface="TH SarabunIT๙" pitchFamily="34" charset="-34"/>
              </a:rPr>
              <a:t>พรรณไม้สวนครัวในโรงเรียน</a:t>
            </a:r>
          </a:p>
          <a:p>
            <a:pPr algn="ctr"/>
            <a:r>
              <a:rPr lang="th-TH" sz="1800" dirty="0" smtClean="0">
                <a:latin typeface="TH SarabunIT๙" pitchFamily="34" charset="-34"/>
                <a:cs typeface="TH SarabunIT๙" pitchFamily="34" charset="-34"/>
              </a:rPr>
              <a:t>พืชผักกระถาง </a:t>
            </a:r>
            <a:endParaRPr lang="th-TH" sz="1800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94183" y="5142275"/>
            <a:ext cx="2448272" cy="126188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สังคมศึกษา ศาสนา และวัฒนธรรม</a:t>
            </a:r>
          </a:p>
          <a:p>
            <a:pPr algn="ctr"/>
            <a:r>
              <a:rPr lang="th-TH" sz="1800" dirty="0" smtClean="0">
                <a:latin typeface="TH SarabunIT๙" pitchFamily="34" charset="-34"/>
                <a:cs typeface="TH SarabunIT๙" pitchFamily="34" charset="-34"/>
              </a:rPr>
              <a:t>ราชพฤกษ์</a:t>
            </a:r>
          </a:p>
          <a:p>
            <a:pPr algn="ctr"/>
            <a:r>
              <a:rPr lang="th-TH" sz="1800" dirty="0" smtClean="0">
                <a:latin typeface="TH SarabunIT๙" pitchFamily="34" charset="-34"/>
                <a:cs typeface="TH SarabunIT๙" pitchFamily="34" charset="-34"/>
              </a:rPr>
              <a:t>ต้นไม้ประจำชาติไทย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7072" y="5013176"/>
            <a:ext cx="2448272" cy="67710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ศิลปะ</a:t>
            </a:r>
          </a:p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วาดภาพ/ระบายสี (สีไม้</a:t>
            </a:r>
            <a:r>
              <a:rPr lang="th-TH" sz="1800" b="1" dirty="0" smtClean="0">
                <a:latin typeface="TH SarabunIT๙" pitchFamily="34" charset="-34"/>
                <a:cs typeface="TH SarabunIT๙" pitchFamily="34" charset="-34"/>
              </a:rPr>
              <a:t>)</a:t>
            </a:r>
            <a:endParaRPr lang="en-US" sz="18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7544" y="3280750"/>
            <a:ext cx="2448272" cy="67710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สุขศึกษาและพลศึกษา</a:t>
            </a:r>
          </a:p>
          <a:p>
            <a:pPr algn="ctr"/>
            <a:r>
              <a:rPr lang="th-TH" sz="1800" dirty="0" smtClean="0">
                <a:latin typeface="TH SarabunIT๙" pitchFamily="34" charset="-34"/>
                <a:cs typeface="TH SarabunIT๙" pitchFamily="34" charset="-34"/>
              </a:rPr>
              <a:t>สุขภาพดีมีสุข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7072" y="1484784"/>
            <a:ext cx="2448272" cy="95410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ภาษาต่างประเทศ</a:t>
            </a:r>
          </a:p>
          <a:p>
            <a:pPr algn="ctr"/>
            <a:r>
              <a:rPr lang="en-US" sz="1800" b="1" dirty="0">
                <a:latin typeface="TH SarabunIT๙" pitchFamily="34" charset="-34"/>
                <a:cs typeface="TH SarabunIT๙" pitchFamily="34" charset="-34"/>
              </a:rPr>
              <a:t>The plant in our school</a:t>
            </a:r>
          </a:p>
          <a:p>
            <a:pPr algn="ctr"/>
            <a:r>
              <a:rPr lang="en-US" sz="1800" b="1" dirty="0">
                <a:latin typeface="TH SarabunIT๙" pitchFamily="34" charset="-34"/>
                <a:cs typeface="TH SarabunIT๙" pitchFamily="34" charset="-34"/>
              </a:rPr>
              <a:t>Part of plant</a:t>
            </a:r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08125" y="1484784"/>
            <a:ext cx="2448272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2000" b="1" dirty="0">
                <a:latin typeface="TH SarabunIT๙" pitchFamily="34" charset="-34"/>
                <a:cs typeface="TH SarabunIT๙" pitchFamily="34" charset="-34"/>
              </a:rPr>
              <a:t>ภาษาไทย</a:t>
            </a:r>
          </a:p>
          <a:p>
            <a:pPr algn="ctr"/>
            <a:r>
              <a:rPr lang="th-TH" sz="1800" b="1" dirty="0" smtClean="0">
                <a:latin typeface="TH SarabunIT๙" pitchFamily="34" charset="-34"/>
                <a:cs typeface="TH SarabunIT๙" pitchFamily="34" charset="-34"/>
              </a:rPr>
              <a:t>เขียนชำนาญงานสร้างสรรค์ </a:t>
            </a:r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1691680" y="291426"/>
            <a:ext cx="6264696" cy="523220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การบูร</a:t>
            </a:r>
            <a:r>
              <a:rPr lang="th-TH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ณา</a:t>
            </a:r>
            <a:r>
              <a:rPr lang="th-TH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การระดับชั้นประถมศึกษาปี่ที่ 6</a:t>
            </a:r>
            <a:endParaRPr lang="th-TH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4681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ตัวเชื่อมต่อตรง 17"/>
          <p:cNvCxnSpPr/>
          <p:nvPr/>
        </p:nvCxnSpPr>
        <p:spPr>
          <a:xfrm>
            <a:off x="4896036" y="2415541"/>
            <a:ext cx="0" cy="609604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ตัวเชื่อมต่อตรง 18"/>
          <p:cNvCxnSpPr/>
          <p:nvPr/>
        </p:nvCxnSpPr>
        <p:spPr>
          <a:xfrm flipH="1">
            <a:off x="5868144" y="2315781"/>
            <a:ext cx="801739" cy="916358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ตัวเชื่อมต่อตรง 19"/>
          <p:cNvCxnSpPr/>
          <p:nvPr/>
        </p:nvCxnSpPr>
        <p:spPr>
          <a:xfrm flipH="1">
            <a:off x="4896036" y="3845607"/>
            <a:ext cx="9250" cy="122466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ตัวเชื่อมต่อตรง 20"/>
          <p:cNvCxnSpPr/>
          <p:nvPr/>
        </p:nvCxnSpPr>
        <p:spPr>
          <a:xfrm flipH="1" flipV="1">
            <a:off x="3059832" y="2415541"/>
            <a:ext cx="894234" cy="805967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ตัวเชื่อมต่อตรง 21"/>
          <p:cNvCxnSpPr/>
          <p:nvPr/>
        </p:nvCxnSpPr>
        <p:spPr>
          <a:xfrm flipH="1">
            <a:off x="2699792" y="3807737"/>
            <a:ext cx="1031226" cy="1205439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ตัวเชื่อมต่อตรง 22"/>
          <p:cNvCxnSpPr/>
          <p:nvPr/>
        </p:nvCxnSpPr>
        <p:spPr>
          <a:xfrm flipH="1" flipV="1">
            <a:off x="6110102" y="3861049"/>
            <a:ext cx="1119562" cy="1209218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ตัวเชื่อมต่อตรง 23"/>
          <p:cNvCxnSpPr/>
          <p:nvPr/>
        </p:nvCxnSpPr>
        <p:spPr>
          <a:xfrm flipH="1">
            <a:off x="6244466" y="3717642"/>
            <a:ext cx="252000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ตัวเชื่อมต่อตรง 24"/>
          <p:cNvCxnSpPr/>
          <p:nvPr/>
        </p:nvCxnSpPr>
        <p:spPr>
          <a:xfrm flipH="1">
            <a:off x="2987824" y="3713143"/>
            <a:ext cx="539214" cy="4499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สี่เหลี่ยมผืนผ้ามุมมน 1"/>
          <p:cNvSpPr/>
          <p:nvPr/>
        </p:nvSpPr>
        <p:spPr>
          <a:xfrm>
            <a:off x="3290789" y="2852936"/>
            <a:ext cx="3024336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TextBox 2"/>
          <p:cNvSpPr txBox="1"/>
          <p:nvPr/>
        </p:nvSpPr>
        <p:spPr>
          <a:xfrm>
            <a:off x="3491880" y="3049796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3200" b="1" spc="50" dirty="0" smtClean="0">
                <a:ln w="11430"/>
                <a:solidFill>
                  <a:srgbClr val="C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มัธยมศึกษาปีที่  ๑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96466" y="1412776"/>
            <a:ext cx="2448272" cy="98488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คณิตศาสตร์</a:t>
            </a:r>
          </a:p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1800" b="1" dirty="0" smtClean="0">
                <a:latin typeface="TH SarabunIT๙" pitchFamily="34" charset="-34"/>
                <a:cs typeface="TH SarabunIT๙" pitchFamily="34" charset="-34"/>
              </a:rPr>
              <a:t>สมบัติของจำนวนนับ</a:t>
            </a:r>
          </a:p>
          <a:p>
            <a:pPr algn="ctr"/>
            <a:r>
              <a:rPr lang="th-TH" sz="1800" b="1" dirty="0" smtClean="0">
                <a:latin typeface="TH SarabunIT๙" pitchFamily="34" charset="-34"/>
                <a:cs typeface="TH SarabunIT๙" pitchFamily="34" charset="-34"/>
              </a:rPr>
              <a:t>คู่อันดับและกราฟ</a:t>
            </a:r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42511" y="3148255"/>
            <a:ext cx="2448272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วิทยาศาสตร์</a:t>
            </a:r>
          </a:p>
          <a:p>
            <a:pPr algn="ctr"/>
            <a:r>
              <a:rPr lang="th-TH" sz="1800" b="1" dirty="0" smtClean="0">
                <a:latin typeface="TH SarabunIT๙" pitchFamily="34" charset="-34"/>
                <a:cs typeface="TH SarabunIT๙" pitchFamily="34" charset="-34"/>
              </a:rPr>
              <a:t>ส่วนประกอบของดอก </a:t>
            </a:r>
          </a:p>
          <a:p>
            <a:pPr algn="ctr"/>
            <a:r>
              <a:rPr lang="th-TH" sz="1800" b="1" dirty="0" smtClean="0">
                <a:latin typeface="TH SarabunIT๙" pitchFamily="34" charset="-34"/>
                <a:cs typeface="TH SarabunIT๙" pitchFamily="34" charset="-34"/>
              </a:rPr>
              <a:t>การขยายพันธุ์พืช</a:t>
            </a:r>
            <a:endParaRPr lang="en-US" sz="18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70466" y="4606677"/>
            <a:ext cx="2773534" cy="20313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การงานอาชีพและเทคโนโลยี</a:t>
            </a:r>
          </a:p>
          <a:p>
            <a:pPr algn="ctr"/>
            <a:r>
              <a:rPr lang="th-TH" sz="2400" b="1" dirty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2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การแก้ปัญหาในการทำงาน/กระบวนการกลุ่ม</a:t>
            </a:r>
            <a:endParaRPr lang="en-US" sz="20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algn="ctr"/>
            <a:r>
              <a:rPr lang="th-TH" sz="18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การประมวลผลข้อมูลให้เป็นสารสนเทศ</a:t>
            </a:r>
            <a:endParaRPr lang="en-US" sz="18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algn="ctr"/>
            <a:r>
              <a:rPr lang="th-TH" sz="2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การทำแผ่นพับ</a:t>
            </a:r>
            <a:endParaRPr lang="en-US" sz="20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algn="ctr"/>
            <a:r>
              <a:rPr lang="th-TH" sz="2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ด้วยโปรแกรม </a:t>
            </a:r>
            <a:r>
              <a:rPr lang="en-US" sz="2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Microsoft </a:t>
            </a:r>
            <a:r>
              <a:rPr lang="en-US" sz="2000" b="1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publisher</a:t>
            </a:r>
            <a:r>
              <a:rPr lang="th-TH" sz="2400" b="1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endParaRPr lang="th-TH" sz="24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94183" y="5085184"/>
            <a:ext cx="2448272" cy="1015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สังคมศึกษา ศาสนา และวัฒนธรรม</a:t>
            </a:r>
          </a:p>
          <a:p>
            <a:pPr algn="ctr"/>
            <a:r>
              <a:rPr lang="th-TH" sz="2000" b="1" dirty="0">
                <a:latin typeface="TH SarabunIT๙" pitchFamily="34" charset="-34"/>
                <a:cs typeface="TH SarabunIT๙" pitchFamily="34" charset="-34"/>
              </a:rPr>
              <a:t>พันธุ์ไม้ประจำท้องถิ่น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7072" y="5013176"/>
            <a:ext cx="2448272" cy="67710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ศิลปะ</a:t>
            </a:r>
          </a:p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วาด</a:t>
            </a:r>
            <a:r>
              <a:rPr lang="th-TH" sz="1800" b="1" dirty="0" smtClean="0">
                <a:latin typeface="TH SarabunIT๙" pitchFamily="34" charset="-34"/>
                <a:cs typeface="TH SarabunIT๙" pitchFamily="34" charset="-34"/>
              </a:rPr>
              <a:t>ภาพลายเส้น</a:t>
            </a:r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7544" y="3280750"/>
            <a:ext cx="2448272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สุขศึกษาและพลศึกษา</a:t>
            </a:r>
          </a:p>
          <a:p>
            <a:pPr algn="ctr"/>
            <a:r>
              <a:rPr lang="th-TH" sz="1800" dirty="0" smtClean="0">
                <a:latin typeface="TH SarabunIT๙" pitchFamily="34" charset="-34"/>
                <a:cs typeface="TH SarabunIT๙" pitchFamily="34" charset="-34"/>
              </a:rPr>
              <a:t>วัยรุ่นกับโภชนาการเพื่อสร้างเสริมสุขภาพ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7072" y="1713002"/>
            <a:ext cx="2448272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ภาษาต่างประเทศ</a:t>
            </a:r>
          </a:p>
          <a:p>
            <a:pPr algn="ctr"/>
            <a:r>
              <a:rPr lang="en-US" sz="2000" b="1" dirty="0" smtClean="0">
                <a:latin typeface="TH SarabunIT๙" pitchFamily="34" charset="-34"/>
                <a:cs typeface="TH SarabunIT๙" pitchFamily="34" charset="-34"/>
              </a:rPr>
              <a:t>Describing tree</a:t>
            </a:r>
            <a:endParaRPr lang="th-TH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1691680" y="291426"/>
            <a:ext cx="6264696" cy="523220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การบูร</a:t>
            </a:r>
            <a:r>
              <a:rPr lang="th-TH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ณา</a:t>
            </a:r>
            <a:r>
              <a:rPr lang="th-TH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การระดับชั้นมัธยมศึกษาปีที่  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703972" y="1628800"/>
            <a:ext cx="2448272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2000" b="1" dirty="0">
                <a:latin typeface="TH SarabunIT๙" pitchFamily="34" charset="-34"/>
                <a:cs typeface="TH SarabunIT๙" pitchFamily="34" charset="-34"/>
              </a:rPr>
              <a:t>ภาษาไทย</a:t>
            </a:r>
          </a:p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 การพูดเสนอความรู้</a:t>
            </a:r>
            <a:endParaRPr lang="th-TH" sz="2000" b="1" dirty="0"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8808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ตัวเชื่อมต่อตรง 17"/>
          <p:cNvCxnSpPr/>
          <p:nvPr/>
        </p:nvCxnSpPr>
        <p:spPr>
          <a:xfrm>
            <a:off x="4896036" y="2415541"/>
            <a:ext cx="0" cy="609604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ตัวเชื่อมต่อตรง 18"/>
          <p:cNvCxnSpPr/>
          <p:nvPr/>
        </p:nvCxnSpPr>
        <p:spPr>
          <a:xfrm flipH="1">
            <a:off x="5868144" y="2315781"/>
            <a:ext cx="801739" cy="916358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ตัวเชื่อมต่อตรง 19"/>
          <p:cNvCxnSpPr/>
          <p:nvPr/>
        </p:nvCxnSpPr>
        <p:spPr>
          <a:xfrm flipH="1">
            <a:off x="4896036" y="3845607"/>
            <a:ext cx="9250" cy="122466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ตัวเชื่อมต่อตรง 20"/>
          <p:cNvCxnSpPr/>
          <p:nvPr/>
        </p:nvCxnSpPr>
        <p:spPr>
          <a:xfrm flipH="1" flipV="1">
            <a:off x="3059832" y="2415541"/>
            <a:ext cx="894234" cy="805967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ตัวเชื่อมต่อตรง 21"/>
          <p:cNvCxnSpPr/>
          <p:nvPr/>
        </p:nvCxnSpPr>
        <p:spPr>
          <a:xfrm flipH="1">
            <a:off x="2699792" y="3807737"/>
            <a:ext cx="1031226" cy="1205439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ตัวเชื่อมต่อตรง 22"/>
          <p:cNvCxnSpPr/>
          <p:nvPr/>
        </p:nvCxnSpPr>
        <p:spPr>
          <a:xfrm flipH="1" flipV="1">
            <a:off x="6110102" y="3861049"/>
            <a:ext cx="1119562" cy="1209218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ตัวเชื่อมต่อตรง 23"/>
          <p:cNvCxnSpPr/>
          <p:nvPr/>
        </p:nvCxnSpPr>
        <p:spPr>
          <a:xfrm flipH="1">
            <a:off x="6244466" y="3717642"/>
            <a:ext cx="252000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ตัวเชื่อมต่อตรง 24"/>
          <p:cNvCxnSpPr/>
          <p:nvPr/>
        </p:nvCxnSpPr>
        <p:spPr>
          <a:xfrm flipH="1">
            <a:off x="2987824" y="3713143"/>
            <a:ext cx="539214" cy="4499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สี่เหลี่ยมผืนผ้ามุมมน 1"/>
          <p:cNvSpPr/>
          <p:nvPr/>
        </p:nvSpPr>
        <p:spPr>
          <a:xfrm>
            <a:off x="3215405" y="3025145"/>
            <a:ext cx="3024336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TextBox 2"/>
          <p:cNvSpPr txBox="1"/>
          <p:nvPr/>
        </p:nvSpPr>
        <p:spPr>
          <a:xfrm>
            <a:off x="3491880" y="3132257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3200" b="1" spc="50" dirty="0" smtClean="0">
                <a:ln w="11430"/>
                <a:solidFill>
                  <a:srgbClr val="C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มัธยมศึกษาปีที่  ๒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96466" y="1340768"/>
            <a:ext cx="2448272" cy="123110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คณิตศาสตร์</a:t>
            </a:r>
          </a:p>
          <a:p>
            <a:pPr algn="ctr"/>
            <a:r>
              <a:rPr lang="th-TH" sz="1800" b="1" dirty="0" smtClean="0">
                <a:latin typeface="TH SarabunIT๙" pitchFamily="34" charset="-34"/>
                <a:cs typeface="TH SarabunIT๙" pitchFamily="34" charset="-34"/>
              </a:rPr>
              <a:t>การเลือกใช้หน่วยพื้นที่และการนำไปใช้</a:t>
            </a:r>
          </a:p>
          <a:p>
            <a:pPr algn="ctr"/>
            <a:r>
              <a:rPr lang="th-TH" sz="1800" b="1" dirty="0" smtClean="0">
                <a:latin typeface="TH SarabunIT๙" pitchFamily="34" charset="-34"/>
                <a:cs typeface="TH SarabunIT๙" pitchFamily="34" charset="-34"/>
              </a:rPr>
              <a:t>อัตราส่วนร้อยละ </a:t>
            </a:r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42511" y="3148255"/>
            <a:ext cx="2448272" cy="95410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วิทยาศาสตร์</a:t>
            </a:r>
          </a:p>
          <a:p>
            <a:pPr algn="ctr"/>
            <a:r>
              <a:rPr lang="th-TH" sz="1800" b="1" dirty="0" smtClean="0">
                <a:latin typeface="TH SarabunIT๙" pitchFamily="34" charset="-34"/>
                <a:cs typeface="TH SarabunIT๙" pitchFamily="34" charset="-34"/>
              </a:rPr>
              <a:t>การสกัดด้วยตัวทำละลาย</a:t>
            </a:r>
          </a:p>
          <a:p>
            <a:pPr algn="ctr"/>
            <a:r>
              <a:rPr lang="th-TH" sz="1800" b="1" dirty="0" smtClean="0">
                <a:latin typeface="TH SarabunIT๙" pitchFamily="34" charset="-34"/>
                <a:cs typeface="TH SarabunIT๙" pitchFamily="34" charset="-34"/>
              </a:rPr>
              <a:t>(พืชสมุนไพร)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94183" y="5142275"/>
            <a:ext cx="2448272" cy="646331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1800" b="1" dirty="0" smtClean="0">
                <a:latin typeface="TH SarabunIT๙" pitchFamily="34" charset="-34"/>
                <a:cs typeface="TH SarabunIT๙" pitchFamily="34" charset="-34"/>
              </a:rPr>
              <a:t>สังคมศึกษา ศาสนา และวัฒนธรรม</a:t>
            </a:r>
          </a:p>
          <a:p>
            <a:pPr algn="ctr"/>
            <a:r>
              <a:rPr lang="th-TH" sz="1800" dirty="0" smtClean="0">
                <a:latin typeface="TH SarabunIT๙" pitchFamily="34" charset="-34"/>
                <a:cs typeface="TH SarabunIT๙" pitchFamily="34" charset="-34"/>
              </a:rPr>
              <a:t>ภูมิปัญญาไทย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7072" y="5013176"/>
            <a:ext cx="2448272" cy="6771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ศิลป</a:t>
            </a:r>
            <a:r>
              <a:rPr lang="th-TH" sz="1800" b="1" dirty="0" smtClean="0">
                <a:latin typeface="TH SarabunIT๙" pitchFamily="34" charset="-34"/>
                <a:cs typeface="TH SarabunIT๙" pitchFamily="34" charset="-34"/>
              </a:rPr>
              <a:t>ะ</a:t>
            </a:r>
          </a:p>
          <a:p>
            <a:pPr algn="ctr"/>
            <a:r>
              <a:rPr lang="th-TH" sz="1800" b="1" dirty="0" smtClean="0">
                <a:latin typeface="TH SarabunIT๙" pitchFamily="34" charset="-34"/>
                <a:cs typeface="TH SarabunIT๙" pitchFamily="34" charset="-34"/>
              </a:rPr>
              <a:t>รูปแบบ</a:t>
            </a:r>
            <a:r>
              <a:rPr lang="th-TH" sz="1800" b="1" dirty="0" err="1" smtClean="0">
                <a:latin typeface="TH SarabunIT๙" pitchFamily="34" charset="-34"/>
                <a:cs typeface="TH SarabunIT๙" pitchFamily="34" charset="-34"/>
              </a:rPr>
              <a:t>ทัศน</a:t>
            </a:r>
            <a:r>
              <a:rPr lang="th-TH" sz="1800" b="1" dirty="0" smtClean="0">
                <a:latin typeface="TH SarabunIT๙" pitchFamily="34" charset="-34"/>
                <a:cs typeface="TH SarabunIT๙" pitchFamily="34" charset="-34"/>
              </a:rPr>
              <a:t>ธาตุ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7544" y="3280750"/>
            <a:ext cx="2448272" cy="6771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สุขศึกษาและพลศึกษา</a:t>
            </a:r>
          </a:p>
          <a:p>
            <a:pPr algn="ctr"/>
            <a:r>
              <a:rPr lang="th-TH" sz="1800" b="1" dirty="0" smtClean="0">
                <a:latin typeface="TH SarabunIT๙" pitchFamily="34" charset="-34"/>
                <a:cs typeface="TH SarabunIT๙" pitchFamily="34" charset="-34"/>
              </a:rPr>
              <a:t>อาหารที่เหมาะสมกับวัย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7072" y="1671772"/>
            <a:ext cx="2448272" cy="6771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ภาษาต่างประเทศ</a:t>
            </a:r>
          </a:p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en-US" sz="1800" b="1" dirty="0">
                <a:latin typeface="TH SarabunIT๙" pitchFamily="34" charset="-34"/>
                <a:cs typeface="TH SarabunIT๙" pitchFamily="34" charset="-34"/>
              </a:rPr>
              <a:t>Help around the </a:t>
            </a:r>
            <a:r>
              <a:rPr lang="en-US" sz="1800" b="1" dirty="0" smtClean="0">
                <a:latin typeface="TH SarabunIT๙" pitchFamily="34" charset="-34"/>
                <a:cs typeface="TH SarabunIT๙" pitchFamily="34" charset="-34"/>
              </a:rPr>
              <a:t>house</a:t>
            </a:r>
            <a:endParaRPr lang="en-US" sz="18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08125" y="1484784"/>
            <a:ext cx="2448272" cy="8309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2000" b="1" dirty="0">
                <a:latin typeface="TH SarabunIT๙" pitchFamily="34" charset="-34"/>
                <a:cs typeface="TH SarabunIT๙" pitchFamily="34" charset="-34"/>
              </a:rPr>
              <a:t>ภาษาไทย</a:t>
            </a:r>
          </a:p>
          <a:p>
            <a:pPr algn="ctr"/>
            <a:r>
              <a:rPr lang="th-TH" sz="2000" dirty="0" smtClean="0">
                <a:latin typeface="TH SarabunIT๙" pitchFamily="34" charset="-34"/>
                <a:cs typeface="TH SarabunIT๙" pitchFamily="34" charset="-34"/>
              </a:rPr>
              <a:t>เรียงร้อยเป็นความ </a:t>
            </a:r>
            <a:endParaRPr lang="th-TH" sz="2000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1691680" y="291426"/>
            <a:ext cx="6264696" cy="523220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การบูร</a:t>
            </a:r>
            <a:r>
              <a:rPr lang="th-TH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ณา</a:t>
            </a:r>
            <a:r>
              <a:rPr lang="th-TH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การระดับชั้นมัธยมศึกษาปีที่  </a:t>
            </a:r>
            <a:r>
              <a:rPr lang="th-TH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2</a:t>
            </a:r>
            <a:endParaRPr lang="th-TH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41873" y="5025370"/>
            <a:ext cx="2448272" cy="70788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การงานอาชีพและเทคโนโลยี</a:t>
            </a:r>
          </a:p>
          <a:p>
            <a:pPr algn="ctr"/>
            <a:r>
              <a:rPr lang="th-TH" sz="2000" dirty="0" smtClean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1800" b="1" dirty="0" smtClean="0">
                <a:latin typeface="TH SarabunIT๙" pitchFamily="34" charset="-34"/>
                <a:cs typeface="TH SarabunIT๙" pitchFamily="34" charset="-34"/>
              </a:rPr>
              <a:t>บ้านสวยด้วยมือเรา</a:t>
            </a:r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796194" y="5085184"/>
            <a:ext cx="2448272" cy="98488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สังคมศึกษา ศาสนา และวัฒนธรรม</a:t>
            </a:r>
          </a:p>
          <a:p>
            <a:pPr algn="ctr"/>
            <a:r>
              <a:rPr lang="th-TH" sz="1800" b="1" dirty="0" smtClean="0">
                <a:latin typeface="TH SarabunIT๙" pitchFamily="34" charset="-34"/>
                <a:cs typeface="TH SarabunIT๙" pitchFamily="34" charset="-34"/>
              </a:rPr>
              <a:t>ภูมิปัญญาไทย</a:t>
            </a:r>
          </a:p>
        </p:txBody>
      </p:sp>
    </p:spTree>
    <p:extLst>
      <p:ext uri="{BB962C8B-B14F-4D97-AF65-F5344CB8AC3E}">
        <p14:creationId xmlns:p14="http://schemas.microsoft.com/office/powerpoint/2010/main" val="344731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ตัวเชื่อมต่อตรง 17"/>
          <p:cNvCxnSpPr/>
          <p:nvPr/>
        </p:nvCxnSpPr>
        <p:spPr>
          <a:xfrm>
            <a:off x="4896036" y="2415541"/>
            <a:ext cx="0" cy="609604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ตัวเชื่อมต่อตรง 18"/>
          <p:cNvCxnSpPr/>
          <p:nvPr/>
        </p:nvCxnSpPr>
        <p:spPr>
          <a:xfrm flipH="1">
            <a:off x="5868144" y="2315781"/>
            <a:ext cx="801739" cy="916358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ตัวเชื่อมต่อตรง 19"/>
          <p:cNvCxnSpPr/>
          <p:nvPr/>
        </p:nvCxnSpPr>
        <p:spPr>
          <a:xfrm flipH="1">
            <a:off x="4896036" y="3845607"/>
            <a:ext cx="9250" cy="122466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ตัวเชื่อมต่อตรง 20"/>
          <p:cNvCxnSpPr/>
          <p:nvPr/>
        </p:nvCxnSpPr>
        <p:spPr>
          <a:xfrm flipH="1" flipV="1">
            <a:off x="3059832" y="2415541"/>
            <a:ext cx="894234" cy="805967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ตัวเชื่อมต่อตรง 21"/>
          <p:cNvCxnSpPr/>
          <p:nvPr/>
        </p:nvCxnSpPr>
        <p:spPr>
          <a:xfrm flipH="1">
            <a:off x="2699792" y="3807737"/>
            <a:ext cx="1031226" cy="1205439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ตัวเชื่อมต่อตรง 22"/>
          <p:cNvCxnSpPr/>
          <p:nvPr/>
        </p:nvCxnSpPr>
        <p:spPr>
          <a:xfrm flipH="1" flipV="1">
            <a:off x="6110102" y="3861049"/>
            <a:ext cx="1119562" cy="1209218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ตัวเชื่อมต่อตรง 23"/>
          <p:cNvCxnSpPr/>
          <p:nvPr/>
        </p:nvCxnSpPr>
        <p:spPr>
          <a:xfrm flipH="1">
            <a:off x="6244466" y="3717642"/>
            <a:ext cx="252000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ตัวเชื่อมต่อตรง 24"/>
          <p:cNvCxnSpPr/>
          <p:nvPr/>
        </p:nvCxnSpPr>
        <p:spPr>
          <a:xfrm flipH="1">
            <a:off x="2987824" y="3713143"/>
            <a:ext cx="539214" cy="4499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สี่เหลี่ยมผืนผ้ามุมมน 1"/>
          <p:cNvSpPr/>
          <p:nvPr/>
        </p:nvSpPr>
        <p:spPr>
          <a:xfrm>
            <a:off x="3290789" y="3066583"/>
            <a:ext cx="3024336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TextBox 2"/>
          <p:cNvSpPr txBox="1"/>
          <p:nvPr/>
        </p:nvSpPr>
        <p:spPr>
          <a:xfrm>
            <a:off x="3491880" y="3237859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3200" b="1" spc="50" dirty="0" smtClean="0">
                <a:ln w="11430"/>
                <a:solidFill>
                  <a:srgbClr val="C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มัธยมศึกษาปีที่  ๓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42511" y="3140968"/>
            <a:ext cx="2448272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วิทยาศาสตร์</a:t>
            </a:r>
          </a:p>
          <a:p>
            <a:pPr algn="ctr"/>
            <a:r>
              <a:rPr lang="th-TH" sz="1800" dirty="0" smtClean="0">
                <a:latin typeface="TH SarabunIT๙" pitchFamily="34" charset="-34"/>
                <a:cs typeface="TH SarabunIT๙" pitchFamily="34" charset="-34"/>
              </a:rPr>
              <a:t>ระบบนิเวศ </a:t>
            </a:r>
          </a:p>
          <a:p>
            <a:pPr algn="ctr"/>
            <a:r>
              <a:rPr lang="th-TH" sz="1800" dirty="0" smtClean="0">
                <a:latin typeface="TH SarabunIT๙" pitchFamily="34" charset="-34"/>
                <a:cs typeface="TH SarabunIT๙" pitchFamily="34" charset="-34"/>
              </a:rPr>
              <a:t>พันธุกรรม</a:t>
            </a:r>
            <a:endParaRPr lang="en-US" sz="1800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44208" y="4941168"/>
            <a:ext cx="2617668" cy="126188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การงานอาชีพและเทคโนโลยี</a:t>
            </a:r>
          </a:p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1800" dirty="0">
                <a:latin typeface="TH SarabunIT๙" pitchFamily="34" charset="-34"/>
                <a:cs typeface="TH SarabunIT๙" pitchFamily="34" charset="-34"/>
              </a:rPr>
              <a:t>การสร้างเว็บ</a:t>
            </a:r>
            <a:r>
              <a:rPr lang="th-TH" sz="1800" dirty="0" err="1">
                <a:latin typeface="TH SarabunIT๙" pitchFamily="34" charset="-34"/>
                <a:cs typeface="TH SarabunIT๙" pitchFamily="34" charset="-34"/>
              </a:rPr>
              <a:t>เพจ</a:t>
            </a:r>
            <a:r>
              <a:rPr lang="th-TH" sz="1800" dirty="0">
                <a:latin typeface="TH SarabunIT๙" pitchFamily="34" charset="-34"/>
                <a:cs typeface="TH SarabunIT๙" pitchFamily="34" charset="-34"/>
              </a:rPr>
              <a:t>ด้วยภาษา </a:t>
            </a:r>
            <a:r>
              <a:rPr lang="en-US" sz="1800" dirty="0">
                <a:latin typeface="TH SarabunIT๙" pitchFamily="34" charset="-34"/>
                <a:cs typeface="TH SarabunIT๙" pitchFamily="34" charset="-34"/>
              </a:rPr>
              <a:t>html</a:t>
            </a:r>
          </a:p>
          <a:p>
            <a:pPr algn="ctr"/>
            <a:r>
              <a:rPr lang="th-TH" sz="1800" dirty="0">
                <a:latin typeface="TH SarabunIT๙" pitchFamily="34" charset="-34"/>
                <a:cs typeface="TH SarabunIT๙" pitchFamily="34" charset="-34"/>
              </a:rPr>
              <a:t>การขยายพันธุ์พืช</a:t>
            </a:r>
          </a:p>
          <a:p>
            <a:pPr algn="ctr"/>
            <a:r>
              <a:rPr lang="th-TH" sz="1800" dirty="0">
                <a:latin typeface="TH SarabunIT๙" pitchFamily="34" charset="-34"/>
                <a:cs typeface="TH SarabunIT๙" pitchFamily="34" charset="-34"/>
              </a:rPr>
              <a:t>อาหารไทย ๔ </a:t>
            </a:r>
            <a:r>
              <a:rPr lang="th-TH" sz="1800" dirty="0" smtClean="0">
                <a:latin typeface="TH SarabunIT๙" pitchFamily="34" charset="-34"/>
                <a:cs typeface="TH SarabunIT๙" pitchFamily="34" charset="-34"/>
              </a:rPr>
              <a:t>ภาค</a:t>
            </a:r>
            <a:endParaRPr lang="en-US" sz="1800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94183" y="5142275"/>
            <a:ext cx="2448272" cy="98488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สังคมศึกษา ศาสนา และวัฒนธรรม</a:t>
            </a:r>
          </a:p>
          <a:p>
            <a:pPr algn="ctr"/>
            <a:r>
              <a:rPr lang="th-TH" sz="1800" dirty="0" smtClean="0">
                <a:latin typeface="TH SarabunIT๙" pitchFamily="34" charset="-34"/>
                <a:cs typeface="TH SarabunIT๙" pitchFamily="34" charset="-34"/>
              </a:rPr>
              <a:t>วิธีทางประวัติศาสตร์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7072" y="4941168"/>
            <a:ext cx="2448272" cy="67710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ศิลปะ</a:t>
            </a:r>
          </a:p>
          <a:p>
            <a:pPr algn="ctr"/>
            <a:r>
              <a:rPr lang="th-TH" sz="1800" b="1" dirty="0" smtClean="0">
                <a:latin typeface="TH SarabunIT๙" pitchFamily="34" charset="-34"/>
                <a:cs typeface="TH SarabunIT๙" pitchFamily="34" charset="-34"/>
              </a:rPr>
              <a:t>การออกแบบ</a:t>
            </a:r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1691680" y="291426"/>
            <a:ext cx="6264696" cy="523220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การบูร</a:t>
            </a:r>
            <a:r>
              <a:rPr lang="th-TH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ณา</a:t>
            </a:r>
            <a:r>
              <a:rPr lang="th-TH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การระดับชั้นมัธยมศึกษาปีที่  </a:t>
            </a:r>
            <a:r>
              <a:rPr lang="th-TH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3</a:t>
            </a:r>
            <a:endParaRPr lang="th-TH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507161" y="1556792"/>
            <a:ext cx="2448272" cy="98488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คณิตศาสตร์</a:t>
            </a:r>
          </a:p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1800" dirty="0" smtClean="0">
                <a:latin typeface="TH SarabunIT๙" pitchFamily="34" charset="-34"/>
                <a:cs typeface="TH SarabunIT๙" pitchFamily="34" charset="-34"/>
              </a:rPr>
              <a:t>การหาพื้นที่ผิวและปริมาตร</a:t>
            </a:r>
          </a:p>
          <a:p>
            <a:pPr algn="ctr"/>
            <a:r>
              <a:rPr lang="th-TH" sz="1800" dirty="0" smtClean="0">
                <a:latin typeface="TH SarabunIT๙" pitchFamily="34" charset="-34"/>
                <a:cs typeface="TH SarabunIT๙" pitchFamily="34" charset="-34"/>
              </a:rPr>
              <a:t>ความน่าจะเป็นของเหตุการณ์</a:t>
            </a:r>
            <a:endParaRPr lang="th-TH" sz="1800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718820" y="1412776"/>
            <a:ext cx="2448272" cy="11387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2000" b="1" dirty="0">
                <a:latin typeface="TH SarabunIT๙" pitchFamily="34" charset="-34"/>
                <a:cs typeface="TH SarabunIT๙" pitchFamily="34" charset="-34"/>
              </a:rPr>
              <a:t>ภาษาไทย</a:t>
            </a:r>
          </a:p>
          <a:p>
            <a:pPr algn="ctr"/>
            <a:r>
              <a:rPr lang="th-TH" sz="1800" dirty="0" smtClean="0">
                <a:latin typeface="TH SarabunIT๙" pitchFamily="34" charset="-34"/>
                <a:cs typeface="TH SarabunIT๙" pitchFamily="34" charset="-34"/>
              </a:rPr>
              <a:t>การแสดงความคิดเห็น</a:t>
            </a:r>
          </a:p>
          <a:p>
            <a:pPr algn="ctr"/>
            <a:r>
              <a:rPr lang="th-TH" sz="1800" dirty="0" smtClean="0">
                <a:latin typeface="TH SarabunIT๙" pitchFamily="34" charset="-34"/>
                <a:cs typeface="TH SarabunIT๙" pitchFamily="34" charset="-34"/>
              </a:rPr>
              <a:t>การพูดอภิปราย </a:t>
            </a:r>
            <a:endParaRPr lang="th-TH" sz="1800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7544" y="3284984"/>
            <a:ext cx="2448272" cy="67710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สุขศึกษาและพลศึกษา</a:t>
            </a:r>
          </a:p>
          <a:p>
            <a:pPr algn="ctr"/>
            <a:r>
              <a:rPr lang="th-TH" sz="1800" dirty="0" smtClean="0">
                <a:latin typeface="TH SarabunIT๙" pitchFamily="34" charset="-34"/>
                <a:cs typeface="TH SarabunIT๙" pitchFamily="34" charset="-34"/>
              </a:rPr>
              <a:t>โภชนาการ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17072" y="1556792"/>
            <a:ext cx="2448272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ภาษาต่างประเทศ</a:t>
            </a:r>
          </a:p>
          <a:p>
            <a:pPr algn="ctr"/>
            <a:r>
              <a:rPr lang="en-US" sz="1800" dirty="0">
                <a:latin typeface="TH SarabunIT๙" pitchFamily="34" charset="-34"/>
                <a:cs typeface="TH SarabunIT๙" pitchFamily="34" charset="-34"/>
              </a:rPr>
              <a:t>Tree for life</a:t>
            </a:r>
          </a:p>
          <a:p>
            <a:pPr algn="ctr"/>
            <a:r>
              <a:rPr lang="th-TH" sz="1800" dirty="0">
                <a:latin typeface="TH SarabunIT๙" pitchFamily="34" charset="-34"/>
                <a:cs typeface="TH SarabunIT๙" pitchFamily="34" charset="-34"/>
              </a:rPr>
              <a:t> ธรรมชาติ ต้นไม้  (จีน</a:t>
            </a:r>
            <a:r>
              <a:rPr lang="th-TH" sz="1800" dirty="0" smtClean="0"/>
              <a:t>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2716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ตัวเชื่อมต่อตรง 17"/>
          <p:cNvCxnSpPr/>
          <p:nvPr/>
        </p:nvCxnSpPr>
        <p:spPr>
          <a:xfrm>
            <a:off x="4895850" y="2286000"/>
            <a:ext cx="186" cy="739145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ตัวเชื่อมต่อตรง 18"/>
          <p:cNvCxnSpPr/>
          <p:nvPr/>
        </p:nvCxnSpPr>
        <p:spPr>
          <a:xfrm flipH="1">
            <a:off x="5868144" y="2315781"/>
            <a:ext cx="801739" cy="916358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ตัวเชื่อมต่อตรง 19"/>
          <p:cNvCxnSpPr/>
          <p:nvPr/>
        </p:nvCxnSpPr>
        <p:spPr>
          <a:xfrm flipH="1">
            <a:off x="4896036" y="3845607"/>
            <a:ext cx="9250" cy="122466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ตัวเชื่อมต่อตรง 20"/>
          <p:cNvCxnSpPr/>
          <p:nvPr/>
        </p:nvCxnSpPr>
        <p:spPr>
          <a:xfrm flipH="1" flipV="1">
            <a:off x="3059832" y="2415541"/>
            <a:ext cx="894234" cy="805967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ตัวเชื่อมต่อตรง 21"/>
          <p:cNvCxnSpPr/>
          <p:nvPr/>
        </p:nvCxnSpPr>
        <p:spPr>
          <a:xfrm flipH="1">
            <a:off x="2699792" y="3807737"/>
            <a:ext cx="1031226" cy="1205439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ตัวเชื่อมต่อตรง 22"/>
          <p:cNvCxnSpPr/>
          <p:nvPr/>
        </p:nvCxnSpPr>
        <p:spPr>
          <a:xfrm flipH="1" flipV="1">
            <a:off x="6110102" y="3861049"/>
            <a:ext cx="1119562" cy="1209218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ตัวเชื่อมต่อตรง 23"/>
          <p:cNvCxnSpPr/>
          <p:nvPr/>
        </p:nvCxnSpPr>
        <p:spPr>
          <a:xfrm flipH="1">
            <a:off x="6244466" y="3717642"/>
            <a:ext cx="252000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ตัวเชื่อมต่อตรง 24"/>
          <p:cNvCxnSpPr/>
          <p:nvPr/>
        </p:nvCxnSpPr>
        <p:spPr>
          <a:xfrm flipH="1">
            <a:off x="2987824" y="3713143"/>
            <a:ext cx="539214" cy="4499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สี่เหลี่ยมผืนผ้ามุมมน 1"/>
          <p:cNvSpPr/>
          <p:nvPr/>
        </p:nvSpPr>
        <p:spPr>
          <a:xfrm>
            <a:off x="3290789" y="2852936"/>
            <a:ext cx="3024336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TextBox 2"/>
          <p:cNvSpPr txBox="1"/>
          <p:nvPr/>
        </p:nvSpPr>
        <p:spPr>
          <a:xfrm>
            <a:off x="3491880" y="3049796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3200" b="1" spc="50" dirty="0" smtClean="0">
                <a:ln w="11430"/>
                <a:solidFill>
                  <a:srgbClr val="C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มัธยมศึกษาปีที่  ๔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96466" y="1700808"/>
            <a:ext cx="2448272" cy="67710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1800" b="1" dirty="0" smtClean="0">
                <a:latin typeface="TH SarabunIT๙" pitchFamily="34" charset="-34"/>
                <a:cs typeface="TH SarabunIT๙" pitchFamily="34" charset="-34"/>
              </a:rPr>
              <a:t>คณิตศาสตร์</a:t>
            </a:r>
          </a:p>
          <a:p>
            <a:pPr algn="ctr"/>
            <a:r>
              <a:rPr lang="th-TH" sz="1800" dirty="0" smtClean="0">
                <a:latin typeface="TH SarabunIT๙" pitchFamily="34" charset="-34"/>
                <a:cs typeface="TH SarabunIT๙" pitchFamily="34" charset="-34"/>
              </a:rPr>
              <a:t>เซต</a:t>
            </a:r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 </a:t>
            </a:r>
            <a:endParaRPr lang="th-TH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42511" y="3092767"/>
            <a:ext cx="2448272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1800" b="1" dirty="0" smtClean="0">
                <a:latin typeface="TH SarabunIT๙" pitchFamily="34" charset="-34"/>
                <a:cs typeface="TH SarabunIT๙" pitchFamily="34" charset="-34"/>
              </a:rPr>
              <a:t>วิทยาศาสตร์</a:t>
            </a:r>
          </a:p>
          <a:p>
            <a:pPr algn="ctr"/>
            <a:r>
              <a:rPr lang="th-TH" sz="1800" dirty="0">
                <a:latin typeface="TH SarabunIT๙" pitchFamily="34" charset="-34"/>
                <a:cs typeface="TH SarabunIT๙" pitchFamily="34" charset="-34"/>
              </a:rPr>
              <a:t>การศึกษาทาง</a:t>
            </a:r>
          </a:p>
          <a:p>
            <a:pPr algn="ctr"/>
            <a:r>
              <a:rPr lang="th-TH" sz="1800" dirty="0">
                <a:latin typeface="TH SarabunIT๙" pitchFamily="34" charset="-34"/>
                <a:cs typeface="TH SarabunIT๙" pitchFamily="34" charset="-34"/>
              </a:rPr>
              <a:t>กายภาพชีวภาพ</a:t>
            </a:r>
          </a:p>
          <a:p>
            <a:pPr algn="ctr"/>
            <a:r>
              <a:rPr lang="th-TH" sz="1800" dirty="0">
                <a:latin typeface="TH SarabunIT๙" pitchFamily="34" charset="-34"/>
                <a:cs typeface="TH SarabunIT๙" pitchFamily="34" charset="-34"/>
              </a:rPr>
              <a:t>การเตรียมสารละลาย การ</a:t>
            </a:r>
            <a:r>
              <a:rPr lang="th-TH" sz="1800" dirty="0" smtClean="0">
                <a:latin typeface="TH SarabunIT๙" pitchFamily="34" charset="-34"/>
                <a:cs typeface="TH SarabunIT๙" pitchFamily="34" charset="-34"/>
              </a:rPr>
              <a:t>ดอง</a:t>
            </a:r>
            <a:endParaRPr lang="th-TH" sz="1800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39862" y="5013176"/>
            <a:ext cx="2448272" cy="98488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1800" b="1" dirty="0" smtClean="0">
                <a:latin typeface="TH SarabunIT๙" pitchFamily="34" charset="-34"/>
                <a:cs typeface="TH SarabunIT๙" pitchFamily="34" charset="-34"/>
              </a:rPr>
              <a:t>การงานอาชีพและเทคโนโลยี</a:t>
            </a:r>
          </a:p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2000" dirty="0" smtClean="0">
                <a:latin typeface="TH SarabunIT๙" pitchFamily="34" charset="-34"/>
                <a:cs typeface="TH SarabunIT๙" pitchFamily="34" charset="-34"/>
              </a:rPr>
              <a:t>การทำแผ่นพับด้วยโปรแกรม</a:t>
            </a:r>
            <a:r>
              <a:rPr lang="en-US" sz="2000" dirty="0">
                <a:latin typeface="TH SarabunIT๙" pitchFamily="34" charset="-34"/>
                <a:cs typeface="TH SarabunIT๙" pitchFamily="34" charset="-34"/>
              </a:rPr>
              <a:t> Microsoft</a:t>
            </a:r>
            <a:r>
              <a:rPr lang="en-US" sz="2000" dirty="0" smtClean="0">
                <a:latin typeface="TH SarabunIT๙" pitchFamily="34" charset="-34"/>
                <a:cs typeface="TH SarabunIT๙" pitchFamily="34" charset="-34"/>
              </a:rPr>
              <a:t> word </a:t>
            </a:r>
            <a:r>
              <a:rPr lang="th-TH" sz="1800" dirty="0" smtClean="0">
                <a:latin typeface="TH SarabunIT๙" pitchFamily="34" charset="-34"/>
                <a:cs typeface="+mj-cs"/>
              </a:rPr>
              <a:t>2010</a:t>
            </a:r>
            <a:endParaRPr lang="en-US" sz="1800" dirty="0" smtClean="0">
              <a:latin typeface="TH SarabunIT๙" pitchFamily="34" charset="-34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94183" y="5128156"/>
            <a:ext cx="2448272" cy="67710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1800" b="1" dirty="0" smtClean="0">
                <a:latin typeface="TH SarabunIT๙" pitchFamily="34" charset="-34"/>
                <a:cs typeface="TH SarabunIT๙" pitchFamily="34" charset="-34"/>
              </a:rPr>
              <a:t>สังคมศึกษา ศาสนา และวัฒนธรรม</a:t>
            </a:r>
          </a:p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วัฒนธรรม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7072" y="5013176"/>
            <a:ext cx="2448272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1800" b="1" dirty="0" smtClean="0">
                <a:latin typeface="TH SarabunIT๙" pitchFamily="34" charset="-34"/>
                <a:cs typeface="TH SarabunIT๙" pitchFamily="34" charset="-34"/>
              </a:rPr>
              <a:t>ศิลปะ</a:t>
            </a:r>
          </a:p>
          <a:p>
            <a:pPr algn="ctr"/>
            <a:r>
              <a:rPr lang="th-TH" sz="1800" b="1" dirty="0" smtClean="0">
                <a:latin typeface="TH SarabunIT๙" pitchFamily="34" charset="-34"/>
                <a:cs typeface="TH SarabunIT๙" pitchFamily="34" charset="-34"/>
              </a:rPr>
              <a:t>ทัศนศิลป์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7544" y="3284984"/>
            <a:ext cx="2448272" cy="67710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สุขศึกษาและพลศึกษา</a:t>
            </a:r>
          </a:p>
          <a:p>
            <a:pPr algn="ctr"/>
            <a:r>
              <a:rPr lang="th-TH" sz="1800" dirty="0" smtClean="0">
                <a:latin typeface="TH SarabunIT๙" pitchFamily="34" charset="-34"/>
                <a:cs typeface="TH SarabunIT๙" pitchFamily="34" charset="-34"/>
              </a:rPr>
              <a:t>ปัญหาที่ส่งผลกระทบต่อสุขภาพ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7072" y="1700808"/>
            <a:ext cx="2448272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ภาษาต่างประเทศ</a:t>
            </a:r>
          </a:p>
          <a:p>
            <a:pPr algn="ctr"/>
            <a:r>
              <a:rPr lang="en-US" sz="2000" dirty="0">
                <a:latin typeface="TH SarabunIT๙" pitchFamily="34" charset="-34"/>
                <a:cs typeface="TH SarabunIT๙" pitchFamily="34" charset="-34"/>
              </a:rPr>
              <a:t>How to plant a tree</a:t>
            </a:r>
            <a:endParaRPr lang="th-TH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08125" y="1484784"/>
            <a:ext cx="2448272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ภาษาไทย</a:t>
            </a:r>
          </a:p>
          <a:p>
            <a:pPr algn="ctr"/>
            <a:r>
              <a:rPr lang="th-TH" sz="1800" dirty="0" smtClean="0">
                <a:latin typeface="TH SarabunIT๙" pitchFamily="34" charset="-34"/>
                <a:cs typeface="TH SarabunIT๙" pitchFamily="34" charset="-34"/>
              </a:rPr>
              <a:t> การแต่งคำประพันธ์</a:t>
            </a:r>
            <a:endParaRPr lang="th-TH" sz="1800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1691680" y="291426"/>
            <a:ext cx="6264696" cy="523220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การบูร</a:t>
            </a:r>
            <a:r>
              <a:rPr lang="th-TH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ณา</a:t>
            </a:r>
            <a:r>
              <a:rPr lang="th-TH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การระดับชั้นมัธยมศึกษาปีที่  4</a:t>
            </a:r>
          </a:p>
        </p:txBody>
      </p:sp>
    </p:spTree>
    <p:extLst>
      <p:ext uri="{BB962C8B-B14F-4D97-AF65-F5344CB8AC3E}">
        <p14:creationId xmlns:p14="http://schemas.microsoft.com/office/powerpoint/2010/main" val="375133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ตัวเชื่อมต่อตรง 17"/>
          <p:cNvCxnSpPr/>
          <p:nvPr/>
        </p:nvCxnSpPr>
        <p:spPr>
          <a:xfrm>
            <a:off x="4896036" y="2415541"/>
            <a:ext cx="0" cy="609604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ตัวเชื่อมต่อตรง 18"/>
          <p:cNvCxnSpPr/>
          <p:nvPr/>
        </p:nvCxnSpPr>
        <p:spPr>
          <a:xfrm flipH="1">
            <a:off x="5868144" y="2315781"/>
            <a:ext cx="801739" cy="916358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ตัวเชื่อมต่อตรง 19"/>
          <p:cNvCxnSpPr/>
          <p:nvPr/>
        </p:nvCxnSpPr>
        <p:spPr>
          <a:xfrm flipH="1">
            <a:off x="4896036" y="3845607"/>
            <a:ext cx="9250" cy="122466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ตัวเชื่อมต่อตรง 20"/>
          <p:cNvCxnSpPr/>
          <p:nvPr/>
        </p:nvCxnSpPr>
        <p:spPr>
          <a:xfrm flipH="1" flipV="1">
            <a:off x="3059832" y="2415541"/>
            <a:ext cx="894234" cy="805967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ตัวเชื่อมต่อตรง 21"/>
          <p:cNvCxnSpPr/>
          <p:nvPr/>
        </p:nvCxnSpPr>
        <p:spPr>
          <a:xfrm flipH="1">
            <a:off x="2699792" y="3807737"/>
            <a:ext cx="1031226" cy="1205439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ตัวเชื่อมต่อตรง 22"/>
          <p:cNvCxnSpPr/>
          <p:nvPr/>
        </p:nvCxnSpPr>
        <p:spPr>
          <a:xfrm flipH="1" flipV="1">
            <a:off x="6012160" y="3861048"/>
            <a:ext cx="1119562" cy="1209218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ตัวเชื่อมต่อตรง 23"/>
          <p:cNvCxnSpPr/>
          <p:nvPr/>
        </p:nvCxnSpPr>
        <p:spPr>
          <a:xfrm flipH="1">
            <a:off x="6244466" y="3717642"/>
            <a:ext cx="252000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ตัวเชื่อมต่อตรง 24"/>
          <p:cNvCxnSpPr/>
          <p:nvPr/>
        </p:nvCxnSpPr>
        <p:spPr>
          <a:xfrm flipH="1">
            <a:off x="2987824" y="3713143"/>
            <a:ext cx="539214" cy="4499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สี่เหลี่ยมผืนผ้ามุมมน 1"/>
          <p:cNvSpPr/>
          <p:nvPr/>
        </p:nvSpPr>
        <p:spPr>
          <a:xfrm>
            <a:off x="3290789" y="2852936"/>
            <a:ext cx="3024336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TextBox 2"/>
          <p:cNvSpPr txBox="1"/>
          <p:nvPr/>
        </p:nvSpPr>
        <p:spPr>
          <a:xfrm>
            <a:off x="3491880" y="3049796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3200" b="1" spc="50" dirty="0" smtClean="0">
                <a:ln w="11430"/>
                <a:solidFill>
                  <a:srgbClr val="C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มัธยมศึกษาปีที่  ๕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96466" y="1671772"/>
            <a:ext cx="2448272" cy="677108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3"/>
          </a:lnRef>
          <a:fillRef idx="1002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1800" b="1" dirty="0" smtClean="0">
                <a:latin typeface="TH SarabunIT๙" pitchFamily="34" charset="-34"/>
                <a:cs typeface="TH SarabunIT๙" pitchFamily="34" charset="-34"/>
              </a:rPr>
              <a:t>คณิตศาสตร์</a:t>
            </a:r>
          </a:p>
          <a:p>
            <a:pPr algn="ctr"/>
            <a:r>
              <a:rPr lang="th-TH" sz="1800" dirty="0" smtClean="0">
                <a:latin typeface="TH SarabunIT๙" pitchFamily="34" charset="-34"/>
                <a:cs typeface="TH SarabunIT๙" pitchFamily="34" charset="-34"/>
              </a:rPr>
              <a:t>ตรีโกณมิติ</a:t>
            </a:r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 </a:t>
            </a:r>
            <a:endParaRPr lang="th-TH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42511" y="2732727"/>
            <a:ext cx="2448272" cy="1200329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1002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1800" b="1" dirty="0" smtClean="0">
                <a:latin typeface="TH SarabunIT๙" pitchFamily="34" charset="-34"/>
                <a:cs typeface="TH SarabunIT๙" pitchFamily="34" charset="-34"/>
              </a:rPr>
              <a:t>วิทยาศาสตร์</a:t>
            </a:r>
          </a:p>
          <a:p>
            <a:pPr algn="ctr"/>
            <a:r>
              <a:rPr lang="th-TH" sz="1800" dirty="0">
                <a:latin typeface="TH SarabunIT๙" pitchFamily="34" charset="-34"/>
                <a:cs typeface="TH SarabunIT๙" pitchFamily="34" charset="-34"/>
              </a:rPr>
              <a:t>โครงสร้าง/ลักษณะของส่วนประกอบภายในและภายนอกของพืช</a:t>
            </a:r>
          </a:p>
          <a:p>
            <a:pPr algn="ctr"/>
            <a:r>
              <a:rPr lang="th-TH" sz="1800" dirty="0">
                <a:latin typeface="TH SarabunIT๙" pitchFamily="34" charset="-34"/>
                <a:cs typeface="TH SarabunIT๙" pitchFamily="34" charset="-34"/>
              </a:rPr>
              <a:t>การหาค่า</a:t>
            </a:r>
            <a:r>
              <a:rPr lang="en-US" sz="1800" dirty="0">
                <a:latin typeface="TH SarabunIT๙" pitchFamily="34" charset="-34"/>
                <a:cs typeface="TH SarabunIT๙" pitchFamily="34" charset="-34"/>
              </a:rPr>
              <a:t>pH</a:t>
            </a:r>
            <a:r>
              <a:rPr lang="th-TH" sz="1800" dirty="0" smtClean="0">
                <a:latin typeface="TH SarabunIT๙" pitchFamily="34" charset="-34"/>
                <a:cs typeface="TH SarabunIT๙" pitchFamily="34" charset="-34"/>
              </a:rPr>
              <a:t>ของดิน</a:t>
            </a:r>
            <a:endParaRPr lang="th-TH" sz="1800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39862" y="5013176"/>
            <a:ext cx="2448272" cy="98488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1002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1800" b="1" dirty="0" smtClean="0">
                <a:latin typeface="TH SarabunIT๙" pitchFamily="34" charset="-34"/>
                <a:cs typeface="TH SarabunIT๙" pitchFamily="34" charset="-34"/>
              </a:rPr>
              <a:t>การงานอาชีพและเทคโนโลยี</a:t>
            </a:r>
          </a:p>
          <a:p>
            <a:pPr algn="ctr"/>
            <a:r>
              <a:rPr lang="th-TH" sz="2000" b="1" dirty="0">
                <a:latin typeface="TH SarabunIT๙" pitchFamily="34" charset="-34"/>
                <a:cs typeface="TH SarabunIT๙" pitchFamily="34" charset="-34"/>
              </a:rPr>
              <a:t>การจัดหมวดหมู่พรรณไม้โดยโปรแกรม</a:t>
            </a:r>
            <a:r>
              <a:rPr lang="en-US" sz="2000" b="1" dirty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en-US" sz="2000" dirty="0">
                <a:latin typeface="TH SarabunIT๙" pitchFamily="34" charset="-34"/>
                <a:cs typeface="TH SarabunIT๙" pitchFamily="34" charset="-34"/>
              </a:rPr>
              <a:t>Microsoft Excel</a:t>
            </a:r>
            <a:r>
              <a:rPr lang="th-TH" sz="2000" dirty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1800" dirty="0" smtClean="0">
                <a:latin typeface="SILPAKORN70yr" pitchFamily="2" charset="-34"/>
              </a:rPr>
              <a:t>2007</a:t>
            </a:r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 </a:t>
            </a:r>
            <a:endParaRPr lang="th-TH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94183" y="5085184"/>
            <a:ext cx="2448272" cy="646331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3"/>
          </a:lnRef>
          <a:fillRef idx="1002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1800" b="1" dirty="0" smtClean="0">
                <a:latin typeface="TH SarabunIT๙" pitchFamily="34" charset="-34"/>
                <a:cs typeface="TH SarabunIT๙" pitchFamily="34" charset="-34"/>
              </a:rPr>
              <a:t>สังคมศึกษา ศาสนา และวัฒนธรรม</a:t>
            </a:r>
          </a:p>
          <a:p>
            <a:pPr algn="ctr"/>
            <a:r>
              <a:rPr lang="th-TH" sz="1800" dirty="0" smtClean="0">
                <a:latin typeface="TH SarabunIT๙" pitchFamily="34" charset="-34"/>
                <a:cs typeface="TH SarabunIT๙" pitchFamily="34" charset="-34"/>
              </a:rPr>
              <a:t>สภาพภูมิศาสตร์และทรัพยากรดิน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7072" y="5013176"/>
            <a:ext cx="2448272" cy="923330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2"/>
          </a:lnRef>
          <a:fillRef idx="1002">
            <a:schemeClr val="lt1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1800" b="1" dirty="0" smtClean="0">
                <a:latin typeface="TH SarabunIT๙" pitchFamily="34" charset="-34"/>
                <a:cs typeface="TH SarabunIT๙" pitchFamily="34" charset="-34"/>
              </a:rPr>
              <a:t>ศิลปะ</a:t>
            </a:r>
          </a:p>
          <a:p>
            <a:pPr algn="ctr"/>
            <a:r>
              <a:rPr lang="th-TH" sz="1800" dirty="0" smtClean="0">
                <a:latin typeface="TH SarabunIT๙" pitchFamily="34" charset="-34"/>
                <a:cs typeface="TH SarabunIT๙" pitchFamily="34" charset="-34"/>
              </a:rPr>
              <a:t>เพลงไทยน่ารู้ น่าเรียน </a:t>
            </a:r>
          </a:p>
          <a:p>
            <a:pPr algn="ctr"/>
            <a:r>
              <a:rPr lang="th-TH" sz="1800" dirty="0" smtClean="0">
                <a:latin typeface="TH SarabunIT๙" pitchFamily="34" charset="-34"/>
                <a:cs typeface="TH SarabunIT๙" pitchFamily="34" charset="-34"/>
              </a:rPr>
              <a:t>ลาวดวงดอกไม้สองชั้น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7544" y="3327956"/>
            <a:ext cx="2448272" cy="677108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1"/>
          </a:lnRef>
          <a:fillRef idx="1002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สุขศึกษาและพลศึกษา</a:t>
            </a:r>
          </a:p>
          <a:p>
            <a:pPr algn="ctr"/>
            <a:r>
              <a:rPr lang="th-TH" sz="1800" dirty="0" smtClean="0">
                <a:latin typeface="TH SarabunIT๙" pitchFamily="34" charset="-34"/>
                <a:cs typeface="TH SarabunIT๙" pitchFamily="34" charset="-34"/>
              </a:rPr>
              <a:t>เพิ่มพูนทักษะการเคลื่อนไหว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7072" y="1700808"/>
            <a:ext cx="2448272" cy="954107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2"/>
          </a:lnRef>
          <a:fillRef idx="1002">
            <a:schemeClr val="lt1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ภาษาต่างประเทศ</a:t>
            </a:r>
          </a:p>
          <a:p>
            <a:pPr algn="ctr"/>
            <a:r>
              <a:rPr lang="th-TH" altLang="zh-CN" sz="1800" b="1" dirty="0">
                <a:latin typeface="TH SarabunIT๙" pitchFamily="34" charset="-34"/>
                <a:cs typeface="TH SarabunIT๙" pitchFamily="34" charset="-34"/>
              </a:rPr>
              <a:t>พืชสมุนไพร </a:t>
            </a:r>
            <a:r>
              <a:rPr lang="zh-CN" altLang="en-US" sz="1800" b="1" dirty="0">
                <a:latin typeface="TH SarabunIT๙" pitchFamily="34" charset="-34"/>
                <a:cs typeface="TH SarabunIT๙" pitchFamily="34" charset="-34"/>
              </a:rPr>
              <a:t>草药 </a:t>
            </a:r>
            <a:r>
              <a:rPr lang="th-TH" altLang="zh-CN" sz="1800" b="1" dirty="0">
                <a:latin typeface="TH SarabunIT๙" pitchFamily="34" charset="-34"/>
                <a:cs typeface="TH SarabunIT๙" pitchFamily="34" charset="-34"/>
              </a:rPr>
              <a:t>ผลไม้</a:t>
            </a:r>
            <a:r>
              <a:rPr lang="zh-CN" altLang="en-US" sz="1800" b="1" dirty="0">
                <a:latin typeface="TH SarabunIT๙" pitchFamily="34" charset="-34"/>
                <a:cs typeface="TH SarabunIT๙" pitchFamily="34" charset="-34"/>
              </a:rPr>
              <a:t> 水果</a:t>
            </a:r>
            <a:endParaRPr lang="en-US" altLang="zh-CN" sz="1800" b="1" dirty="0">
              <a:latin typeface="TH SarabunIT๙" pitchFamily="34" charset="-34"/>
              <a:cs typeface="TH SarabunIT๙" pitchFamily="34" charset="-34"/>
            </a:endParaRPr>
          </a:p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ไม้ดอก </a:t>
            </a:r>
            <a:r>
              <a:rPr lang="zh-CN" altLang="en-US" sz="1800" b="1" dirty="0">
                <a:latin typeface="TH SarabunIT๙" pitchFamily="34" charset="-34"/>
                <a:cs typeface="TH SarabunIT๙" pitchFamily="34" charset="-34"/>
              </a:rPr>
              <a:t>花朵</a:t>
            </a:r>
            <a:r>
              <a:rPr lang="en-US" sz="1800" b="1" dirty="0">
                <a:latin typeface="TH SarabunIT๙" pitchFamily="34" charset="-34"/>
                <a:cs typeface="TH SarabunIT๙" pitchFamily="34" charset="-34"/>
              </a:rPr>
              <a:t>  </a:t>
            </a:r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27038" y="1456908"/>
            <a:ext cx="2788087" cy="1107996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2"/>
          </a:lnRef>
          <a:fillRef idx="1002">
            <a:schemeClr val="lt1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2000" b="1" dirty="0">
                <a:latin typeface="TH SarabunIT๙" pitchFamily="34" charset="-34"/>
                <a:cs typeface="TH SarabunIT๙" pitchFamily="34" charset="-34"/>
              </a:rPr>
              <a:t>ภาษาไทย</a:t>
            </a:r>
          </a:p>
          <a:p>
            <a:pPr algn="ctr"/>
            <a:r>
              <a:rPr lang="th-TH" sz="2000" dirty="0" smtClean="0">
                <a:latin typeface="TH SarabunIT๙" pitchFamily="34" charset="-34"/>
                <a:cs typeface="TH SarabunIT๙" pitchFamily="34" charset="-34"/>
              </a:rPr>
              <a:t>ร่ายยาว</a:t>
            </a:r>
          </a:p>
          <a:p>
            <a:pPr algn="ctr"/>
            <a:r>
              <a:rPr lang="th-TH" sz="1800" dirty="0" smtClean="0">
                <a:latin typeface="TH SarabunIT๙" pitchFamily="34" charset="-34"/>
                <a:cs typeface="TH SarabunIT๙" pitchFamily="34" charset="-34"/>
              </a:rPr>
              <a:t>การเขียนบรรยาย และพรรณนาโวหาร </a:t>
            </a:r>
            <a:endParaRPr lang="th-TH" sz="1800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1487866" y="291426"/>
            <a:ext cx="6264696" cy="523220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การบูร</a:t>
            </a:r>
            <a:r>
              <a:rPr lang="th-TH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ณา</a:t>
            </a:r>
            <a:r>
              <a:rPr lang="th-TH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การระดับชั้นมัธยมศึกษาปีที่  </a:t>
            </a:r>
            <a:r>
              <a:rPr lang="th-TH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5</a:t>
            </a:r>
            <a:endParaRPr lang="th-TH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5976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ตัวเชื่อมต่อตรง 17"/>
          <p:cNvCxnSpPr/>
          <p:nvPr/>
        </p:nvCxnSpPr>
        <p:spPr>
          <a:xfrm>
            <a:off x="4896036" y="2415541"/>
            <a:ext cx="0" cy="609604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ตัวเชื่อมต่อตรง 18"/>
          <p:cNvCxnSpPr/>
          <p:nvPr/>
        </p:nvCxnSpPr>
        <p:spPr>
          <a:xfrm flipH="1">
            <a:off x="5868144" y="2315781"/>
            <a:ext cx="801739" cy="916358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ตัวเชื่อมต่อตรง 19"/>
          <p:cNvCxnSpPr/>
          <p:nvPr/>
        </p:nvCxnSpPr>
        <p:spPr>
          <a:xfrm flipH="1">
            <a:off x="4896036" y="3845607"/>
            <a:ext cx="9250" cy="122466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ตัวเชื่อมต่อตรง 20"/>
          <p:cNvCxnSpPr/>
          <p:nvPr/>
        </p:nvCxnSpPr>
        <p:spPr>
          <a:xfrm flipH="1" flipV="1">
            <a:off x="3059832" y="2415541"/>
            <a:ext cx="894234" cy="805967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ตัวเชื่อมต่อตรง 21"/>
          <p:cNvCxnSpPr/>
          <p:nvPr/>
        </p:nvCxnSpPr>
        <p:spPr>
          <a:xfrm flipH="1">
            <a:off x="2699792" y="3807737"/>
            <a:ext cx="1031226" cy="1205439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ตัวเชื่อมต่อตรง 22"/>
          <p:cNvCxnSpPr/>
          <p:nvPr/>
        </p:nvCxnSpPr>
        <p:spPr>
          <a:xfrm flipH="1" flipV="1">
            <a:off x="6110102" y="3861049"/>
            <a:ext cx="1119562" cy="1209218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ตัวเชื่อมต่อตรง 23"/>
          <p:cNvCxnSpPr/>
          <p:nvPr/>
        </p:nvCxnSpPr>
        <p:spPr>
          <a:xfrm flipH="1">
            <a:off x="6264216" y="3717642"/>
            <a:ext cx="252000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ตัวเชื่อมต่อตรง 24"/>
          <p:cNvCxnSpPr/>
          <p:nvPr/>
        </p:nvCxnSpPr>
        <p:spPr>
          <a:xfrm flipH="1">
            <a:off x="2915816" y="3713143"/>
            <a:ext cx="539214" cy="4499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สี่เหลี่ยมผืนผ้ามุมมน 1"/>
          <p:cNvSpPr/>
          <p:nvPr/>
        </p:nvSpPr>
        <p:spPr>
          <a:xfrm>
            <a:off x="3290789" y="2852936"/>
            <a:ext cx="3024336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TextBox 2"/>
          <p:cNvSpPr txBox="1"/>
          <p:nvPr/>
        </p:nvSpPr>
        <p:spPr>
          <a:xfrm>
            <a:off x="3491880" y="3049796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3200" b="1" spc="50" dirty="0" smtClean="0">
                <a:ln w="11430"/>
                <a:solidFill>
                  <a:srgbClr val="C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มัธยมศึกษาปีที่  ๖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07924" y="1579439"/>
            <a:ext cx="2448272" cy="769441"/>
          </a:xfrm>
          <a:prstGeom prst="rect">
            <a:avLst/>
          </a:prstGeom>
          <a:solidFill>
            <a:srgbClr val="CCECFF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คณิตศาสตร์</a:t>
            </a:r>
          </a:p>
          <a:p>
            <a:pPr algn="ctr"/>
            <a:r>
              <a:rPr lang="th-TH" sz="1800" b="1" dirty="0" smtClean="0">
                <a:latin typeface="TH SarabunIT๙" pitchFamily="34" charset="-34"/>
                <a:cs typeface="TH SarabunIT๙" pitchFamily="34" charset="-34"/>
              </a:rPr>
              <a:t>สถิติ</a:t>
            </a:r>
            <a:r>
              <a:rPr lang="th-TH" sz="2400" b="1" dirty="0" smtClean="0">
                <a:latin typeface="TH SarabunIT๙" pitchFamily="34" charset="-34"/>
                <a:cs typeface="TH SarabunIT๙" pitchFamily="34" charset="-34"/>
              </a:rPr>
              <a:t> </a:t>
            </a:r>
            <a:endParaRPr lang="th-TH" sz="24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42511" y="3183940"/>
            <a:ext cx="2448272" cy="954107"/>
          </a:xfrm>
          <a:prstGeom prst="rect">
            <a:avLst/>
          </a:prstGeom>
          <a:solidFill>
            <a:srgbClr val="CCECFF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วิทยาศาสตร์</a:t>
            </a:r>
          </a:p>
          <a:p>
            <a:pPr algn="ctr"/>
            <a:r>
              <a:rPr lang="th-TH" sz="1800" dirty="0" smtClean="0">
                <a:latin typeface="TH SarabunIT๙" pitchFamily="34" charset="-34"/>
                <a:cs typeface="TH SarabunIT๙" pitchFamily="34" charset="-34"/>
              </a:rPr>
              <a:t>การจัดหมวดหมู่ </a:t>
            </a:r>
          </a:p>
          <a:p>
            <a:pPr algn="ctr"/>
            <a:r>
              <a:rPr lang="th-TH" sz="1800" dirty="0" smtClean="0">
                <a:latin typeface="TH SarabunIT๙" pitchFamily="34" charset="-34"/>
                <a:cs typeface="TH SarabunIT๙" pitchFamily="34" charset="-34"/>
              </a:rPr>
              <a:t>การทำพรรณไม้แห้ง</a:t>
            </a:r>
            <a:endParaRPr lang="en-US" sz="1800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39862" y="5013176"/>
            <a:ext cx="2448272" cy="984885"/>
          </a:xfrm>
          <a:prstGeom prst="rect">
            <a:avLst/>
          </a:prstGeom>
          <a:solidFill>
            <a:srgbClr val="CCECF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1800" b="1" dirty="0" smtClean="0">
                <a:latin typeface="TH SarabunIT๙" pitchFamily="34" charset="-34"/>
                <a:cs typeface="TH SarabunIT๙" pitchFamily="34" charset="-34"/>
              </a:rPr>
              <a:t>การงานอาชีพและเทคโนโลยี</a:t>
            </a:r>
          </a:p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2000" dirty="0">
                <a:latin typeface="TH SarabunIT๙" pitchFamily="34" charset="-34"/>
                <a:cs typeface="TH SarabunIT๙" pitchFamily="34" charset="-34"/>
              </a:rPr>
              <a:t>การสร้างเอกสารด้วยโปรแกรม </a:t>
            </a:r>
            <a:r>
              <a:rPr lang="en-US" sz="2000" dirty="0">
                <a:latin typeface="TH SarabunIT๙" pitchFamily="34" charset="-34"/>
                <a:cs typeface="TH SarabunIT๙" pitchFamily="34" charset="-34"/>
              </a:rPr>
              <a:t>Microsoft word</a:t>
            </a:r>
            <a:r>
              <a:rPr lang="en-US" sz="2000" dirty="0">
                <a:latin typeface="TH SarabunIT๙" pitchFamily="34" charset="-34"/>
              </a:rPr>
              <a:t> </a:t>
            </a:r>
            <a:r>
              <a:rPr lang="th-TH" sz="1800" dirty="0" smtClean="0">
                <a:latin typeface="SILPAKORN70yr" pitchFamily="2" charset="-34"/>
              </a:rPr>
              <a:t>2007</a:t>
            </a:r>
            <a:endParaRPr lang="th-TH" sz="1800" b="1" dirty="0">
              <a:latin typeface="TH SarabunIT๙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94183" y="5085184"/>
            <a:ext cx="2448272" cy="1015663"/>
          </a:xfrm>
          <a:prstGeom prst="rect">
            <a:avLst/>
          </a:prstGeom>
          <a:solidFill>
            <a:srgbClr val="CCECFF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สังคมศึกษา ศาสนา และวัฒนธรรม</a:t>
            </a:r>
          </a:p>
          <a:p>
            <a:pPr algn="ctr"/>
            <a:r>
              <a:rPr lang="th-TH" sz="2000" dirty="0">
                <a:latin typeface="TH SarabunIT๙" pitchFamily="34" charset="-34"/>
                <a:cs typeface="TH SarabunIT๙" pitchFamily="34" charset="-34"/>
              </a:rPr>
              <a:t>การค้าในสมัยอยุธยา(เครื่องเทศ)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7072" y="5013176"/>
            <a:ext cx="2448272" cy="954107"/>
          </a:xfrm>
          <a:prstGeom prst="rect">
            <a:avLst/>
          </a:prstGeom>
          <a:solidFill>
            <a:srgbClr val="CCEC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ศิลปะ</a:t>
            </a:r>
          </a:p>
          <a:p>
            <a:pPr algn="ctr"/>
            <a:r>
              <a:rPr lang="th-TH" sz="1800" dirty="0">
                <a:latin typeface="TH SarabunIT๙" pitchFamily="34" charset="-34"/>
                <a:cs typeface="TH SarabunIT๙" pitchFamily="34" charset="-34"/>
              </a:rPr>
              <a:t>การออกแบบ</a:t>
            </a:r>
          </a:p>
          <a:p>
            <a:pPr algn="ctr"/>
            <a:r>
              <a:rPr lang="th-TH" sz="1800" dirty="0">
                <a:latin typeface="TH SarabunIT๙" pitchFamily="34" charset="-34"/>
                <a:cs typeface="TH SarabunIT๙" pitchFamily="34" charset="-34"/>
              </a:rPr>
              <a:t>(เขียนตัวอักษร)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7544" y="3284984"/>
            <a:ext cx="2448272" cy="677108"/>
          </a:xfrm>
          <a:prstGeom prst="rect">
            <a:avLst/>
          </a:prstGeom>
          <a:solidFill>
            <a:srgbClr val="CCEC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สุขศึกษาและพลศึกษา</a:t>
            </a:r>
          </a:p>
          <a:p>
            <a:pPr algn="ctr"/>
            <a:r>
              <a:rPr lang="th-TH" sz="1800" dirty="0" smtClean="0">
                <a:latin typeface="TH SarabunIT๙" pitchFamily="34" charset="-34"/>
                <a:cs typeface="TH SarabunIT๙" pitchFamily="34" charset="-34"/>
              </a:rPr>
              <a:t>การดูแลสุขภาพ</a:t>
            </a:r>
            <a:r>
              <a:rPr lang="en-US" sz="1800" dirty="0" smtClean="0">
                <a:latin typeface="TH SarabunIT๙" pitchFamily="34" charset="-34"/>
                <a:cs typeface="TH SarabunIT๙" pitchFamily="34" charset="-34"/>
              </a:rPr>
              <a:t>/</a:t>
            </a:r>
            <a:r>
              <a:rPr lang="th-TH" sz="1800" dirty="0" smtClean="0">
                <a:latin typeface="TH SarabunIT๙" pitchFamily="34" charset="-34"/>
                <a:cs typeface="TH SarabunIT๙" pitchFamily="34" charset="-34"/>
              </a:rPr>
              <a:t>ลีลาศ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7072" y="1713002"/>
            <a:ext cx="2448272" cy="954107"/>
          </a:xfrm>
          <a:prstGeom prst="rect">
            <a:avLst/>
          </a:prstGeom>
          <a:solidFill>
            <a:srgbClr val="CCEC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ภาษาต่างประเทศ</a:t>
            </a:r>
          </a:p>
          <a:p>
            <a:pPr algn="ctr"/>
            <a:r>
              <a:rPr lang="en-US" sz="1800" b="1" dirty="0">
                <a:latin typeface="TH SarabunIT๙" pitchFamily="34" charset="-34"/>
                <a:cs typeface="TH SarabunIT๙" pitchFamily="34" charset="-34"/>
              </a:rPr>
              <a:t>Reading and Writing</a:t>
            </a:r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 </a:t>
            </a:r>
          </a:p>
          <a:p>
            <a:pPr algn="ctr"/>
            <a:r>
              <a:rPr lang="en-US" sz="1800" b="1" dirty="0">
                <a:latin typeface="TH SarabunIT๙" pitchFamily="34" charset="-34"/>
                <a:cs typeface="TH SarabunIT๙" pitchFamily="34" charset="-34"/>
              </a:rPr>
              <a:t>Thai  </a:t>
            </a:r>
            <a:r>
              <a:rPr lang="en-US" sz="1800" b="1" dirty="0" smtClean="0">
                <a:latin typeface="TH SarabunIT๙" pitchFamily="34" charset="-34"/>
                <a:cs typeface="TH SarabunIT๙" pitchFamily="34" charset="-34"/>
              </a:rPr>
              <a:t>Flower</a:t>
            </a:r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08125" y="1484784"/>
            <a:ext cx="2448272" cy="830997"/>
          </a:xfrm>
          <a:prstGeom prst="rect">
            <a:avLst/>
          </a:prstGeom>
          <a:solidFill>
            <a:srgbClr val="CCEC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2000" b="1" dirty="0">
                <a:latin typeface="TH SarabunIT๙" pitchFamily="34" charset="-34"/>
                <a:cs typeface="TH SarabunIT๙" pitchFamily="34" charset="-34"/>
              </a:rPr>
              <a:t>ภาษาไทย</a:t>
            </a:r>
          </a:p>
          <a:p>
            <a:pPr algn="ctr"/>
            <a:r>
              <a:rPr lang="th-TH" sz="1800" dirty="0" smtClean="0">
                <a:latin typeface="TH SarabunIT๙" pitchFamily="34" charset="-34"/>
                <a:cs typeface="TH SarabunIT๙" pitchFamily="34" charset="-34"/>
              </a:rPr>
              <a:t> การเขียนความเรียง</a:t>
            </a:r>
            <a:endParaRPr lang="th-TH" sz="1800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1691680" y="291426"/>
            <a:ext cx="6264696" cy="523220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การบูร</a:t>
            </a:r>
            <a:r>
              <a:rPr lang="th-TH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ณา</a:t>
            </a:r>
            <a:r>
              <a:rPr lang="th-TH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การระดับชั้นมัธยมศึกษาปีที่  </a:t>
            </a:r>
            <a:r>
              <a:rPr lang="th-TH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6</a:t>
            </a:r>
            <a:endParaRPr lang="th-TH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3032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/>
        </p:nvSpPr>
        <p:spPr>
          <a:xfrm>
            <a:off x="1187624" y="2895750"/>
            <a:ext cx="7704856" cy="128860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endParaRPr lang="th-TH" sz="4800" b="1" dirty="0" smtClean="0"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>
              <a:spcBef>
                <a:spcPct val="0"/>
              </a:spcBef>
            </a:pPr>
            <a:r>
              <a:rPr lang="th-TH" sz="4800" b="1" dirty="0" smtClean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แผนงานประจำปี</a:t>
            </a:r>
          </a:p>
          <a:p>
            <a:pPr algn="ctr">
              <a:spcBef>
                <a:spcPct val="0"/>
              </a:spcBef>
            </a:pPr>
            <a:endParaRPr lang="th-TH" sz="4800" b="1" dirty="0" smtClean="0"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" name="รูปภาพ 9" descr="E:\Scan\scan000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" t="6479" r="-436" b="-45"/>
          <a:stretch/>
        </p:blipFill>
        <p:spPr bwMode="auto">
          <a:xfrm>
            <a:off x="2269624" y="332656"/>
            <a:ext cx="5544616" cy="61597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7182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ผังมโนทัศน์งานสวนพฤกษศาสตร์โรงเรียน_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4"/>
          <a:stretch/>
        </p:blipFill>
        <p:spPr bwMode="auto">
          <a:xfrm>
            <a:off x="899592" y="1311827"/>
            <a:ext cx="8199700" cy="528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691680" y="260648"/>
            <a:ext cx="6984776" cy="584775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32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การนำสวนพฤกษศาสตร์</a:t>
            </a:r>
            <a:r>
              <a:rPr lang="th-TH" sz="32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บูรณา</a:t>
            </a:r>
            <a:r>
              <a:rPr lang="th-TH" sz="32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การสู่การเรียนการสอน</a:t>
            </a:r>
            <a:endParaRPr lang="th-TH" sz="32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1711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54" t="15422" r="12340" b="6967"/>
          <a:stretch/>
        </p:blipFill>
        <p:spPr bwMode="auto">
          <a:xfrm>
            <a:off x="1043608" y="116632"/>
            <a:ext cx="4104456" cy="6497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26" t="15600" r="12405" b="5721"/>
          <a:stretch/>
        </p:blipFill>
        <p:spPr bwMode="auto">
          <a:xfrm>
            <a:off x="5148064" y="116632"/>
            <a:ext cx="3855184" cy="6497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739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4" t="17202" r="11977" b="5899"/>
          <a:stretch/>
        </p:blipFill>
        <p:spPr bwMode="auto">
          <a:xfrm>
            <a:off x="1187624" y="116632"/>
            <a:ext cx="3816424" cy="6607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68" t="17736" r="12975" b="6077"/>
          <a:stretch/>
        </p:blipFill>
        <p:spPr bwMode="auto">
          <a:xfrm>
            <a:off x="5004048" y="116632"/>
            <a:ext cx="3960440" cy="6607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987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10" t="16490" r="13259" b="6433"/>
          <a:stretch/>
        </p:blipFill>
        <p:spPr bwMode="auto">
          <a:xfrm>
            <a:off x="1187624" y="181294"/>
            <a:ext cx="3960440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26" t="13068" r="13260" b="7679"/>
          <a:stretch/>
        </p:blipFill>
        <p:spPr bwMode="auto">
          <a:xfrm>
            <a:off x="5148064" y="188640"/>
            <a:ext cx="3816424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755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26" t="13068" r="13260" b="7679"/>
          <a:stretch/>
        </p:blipFill>
        <p:spPr bwMode="auto">
          <a:xfrm>
            <a:off x="1475656" y="188640"/>
            <a:ext cx="6984776" cy="6432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301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53" t="14888" r="12974" b="7323"/>
          <a:stretch/>
        </p:blipFill>
        <p:spPr bwMode="auto">
          <a:xfrm>
            <a:off x="1115616" y="159259"/>
            <a:ext cx="3960440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53" t="14354" r="13544" b="8391"/>
          <a:stretch/>
        </p:blipFill>
        <p:spPr bwMode="auto">
          <a:xfrm>
            <a:off x="5076056" y="150687"/>
            <a:ext cx="3816424" cy="6417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126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37" t="18626" r="13117" b="12841"/>
          <a:stretch/>
        </p:blipFill>
        <p:spPr bwMode="auto">
          <a:xfrm>
            <a:off x="1187624" y="188640"/>
            <a:ext cx="4032448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39" t="12205" r="13258" b="8748"/>
          <a:stretch/>
        </p:blipFill>
        <p:spPr bwMode="auto">
          <a:xfrm>
            <a:off x="5220072" y="188640"/>
            <a:ext cx="3816424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583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4" t="13068" r="13260" b="8213"/>
          <a:stretch/>
        </p:blipFill>
        <p:spPr bwMode="auto">
          <a:xfrm>
            <a:off x="1187624" y="116632"/>
            <a:ext cx="3816424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53" t="15956" r="12548" b="8391"/>
          <a:stretch/>
        </p:blipFill>
        <p:spPr bwMode="auto">
          <a:xfrm>
            <a:off x="5004048" y="116632"/>
            <a:ext cx="3935184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743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26" t="14354" r="13260" b="10527"/>
          <a:stretch/>
        </p:blipFill>
        <p:spPr bwMode="auto">
          <a:xfrm>
            <a:off x="1187624" y="188640"/>
            <a:ext cx="3960440" cy="6514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37" t="14533" r="13402" b="10349"/>
          <a:stretch/>
        </p:blipFill>
        <p:spPr bwMode="auto">
          <a:xfrm>
            <a:off x="5148064" y="188640"/>
            <a:ext cx="3744416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275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26" t="14533" r="13260" b="10705"/>
          <a:stretch/>
        </p:blipFill>
        <p:spPr bwMode="auto">
          <a:xfrm>
            <a:off x="1153574" y="116632"/>
            <a:ext cx="3850474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10" t="12371" r="13402" b="12840"/>
          <a:stretch/>
        </p:blipFill>
        <p:spPr bwMode="auto">
          <a:xfrm>
            <a:off x="5004048" y="116632"/>
            <a:ext cx="3960440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024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/>
        </p:nvSpPr>
        <p:spPr>
          <a:xfrm>
            <a:off x="1357440" y="196176"/>
            <a:ext cx="7704856" cy="15258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endParaRPr lang="th-TH" sz="4800" b="1" dirty="0" smtClean="0"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>
              <a:spcBef>
                <a:spcPct val="0"/>
              </a:spcBef>
            </a:pPr>
            <a:r>
              <a:rPr lang="th-TH" sz="4800" b="1" dirty="0" smtClean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โครงสร้างการบริหารของโรงเรียน</a:t>
            </a:r>
          </a:p>
          <a:p>
            <a:pPr algn="ctr">
              <a:spcBef>
                <a:spcPct val="0"/>
              </a:spcBef>
            </a:pPr>
            <a:endParaRPr lang="th-TH" sz="4800" b="1" dirty="0" smtClean="0"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7" name="รูปภาพ 6" descr="E:\Scan\scan000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18" t="3769" r="-4852" b="3217"/>
          <a:stretch/>
        </p:blipFill>
        <p:spPr bwMode="auto">
          <a:xfrm>
            <a:off x="899592" y="116632"/>
            <a:ext cx="8496944" cy="666936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1357440" y="1484784"/>
            <a:ext cx="1918416" cy="37444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4638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53" t="18449" r="13544" b="27260"/>
          <a:stretch/>
        </p:blipFill>
        <p:spPr bwMode="auto">
          <a:xfrm>
            <a:off x="1115616" y="116632"/>
            <a:ext cx="4032448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3" t="13068" r="12975" b="7857"/>
          <a:stretch/>
        </p:blipFill>
        <p:spPr bwMode="auto">
          <a:xfrm>
            <a:off x="5133568" y="116632"/>
            <a:ext cx="3830920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825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4572000" y="1386056"/>
            <a:ext cx="4392488" cy="132343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  <a:prstDash val="solid"/>
          </a:ln>
        </p:spPr>
        <p:txBody>
          <a:bodyPr wrap="square">
            <a:spAutoFit/>
          </a:bodyPr>
          <a:lstStyle/>
          <a:p>
            <a:r>
              <a:rPr lang="th-TH" sz="1600" dirty="0" smtClean="0"/>
              <a:t>๓. จุดประสงค์การเรียนรู้สู่ตัวชี้วัด</a:t>
            </a:r>
          </a:p>
          <a:p>
            <a:r>
              <a:rPr lang="th-TH" sz="1600" dirty="0" smtClean="0"/>
              <a:t>      ๑. บอกวิธีการเล่นเพลงฉ่อย(</a:t>
            </a:r>
            <a:r>
              <a:rPr lang="en-US" sz="1600" dirty="0" smtClean="0"/>
              <a:t>K)</a:t>
            </a:r>
          </a:p>
          <a:p>
            <a:r>
              <a:rPr lang="en-US" sz="1600" dirty="0" smtClean="0"/>
              <a:t>     </a:t>
            </a:r>
            <a:r>
              <a:rPr lang="th-TH" sz="1600" dirty="0" smtClean="0"/>
              <a:t>๒. เล่นเพลงฉ่อย งานสวนพฤกษศาสตร์โรงเรียน (</a:t>
            </a:r>
            <a:r>
              <a:rPr lang="en-US" sz="1600" dirty="0" smtClean="0"/>
              <a:t>P) </a:t>
            </a:r>
          </a:p>
          <a:p>
            <a:r>
              <a:rPr lang="en-US" sz="1600" dirty="0" smtClean="0"/>
              <a:t>     </a:t>
            </a:r>
            <a:r>
              <a:rPr lang="th-TH" sz="1600" dirty="0" smtClean="0"/>
              <a:t>๓. เห็นคุณค่าและประโยชน์ของพรรณไม้ในโรงเรียน รักษ์ต้นไม้  และปฏิบัติตนเป็นเด็กดี (</a:t>
            </a:r>
            <a:r>
              <a:rPr lang="en-US" sz="1600" dirty="0" smtClean="0"/>
              <a:t>A)</a:t>
            </a:r>
            <a:endParaRPr lang="en-US" sz="1600" dirty="0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572000" y="2709495"/>
            <a:ext cx="4392488" cy="40318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ขั้นสอน</a:t>
            </a:r>
          </a:p>
          <a:p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1.น.ร.ดูการเล่นเพลงฉ่อยรายการจำอวดหน้าม่านจากแผ่นซีดีแล้วร่วมอภิปราย ด้านการแต่งเนื้อหา และวิธีเล่น</a:t>
            </a:r>
          </a:p>
          <a:p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2.ศึกษาประโยชน์พรรณไม้ในพื้นที่ศึกษาของโรงเรียน 10 ชนิดทางอินเทอร์เน็ต(</a:t>
            </a:r>
            <a:r>
              <a:rPr lang="en-US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R) </a:t>
            </a:r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เช่น เฟื่องฟ้า...ราชพฤกษ์(ต้นไม้ประจำชาติไทย) (</a:t>
            </a:r>
            <a:r>
              <a:rPr lang="en-US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W) </a:t>
            </a:r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สืบค้นข้อมูลองค์ประกอบที่3 (</a:t>
            </a:r>
            <a:r>
              <a:rPr lang="en-US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BG) </a:t>
            </a:r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ทำใบงานที่ 1,2</a:t>
            </a:r>
          </a:p>
          <a:p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3.น.ร.แบ่งกลุ่มศึกษา</a:t>
            </a:r>
            <a:r>
              <a:rPr lang="th-TH" sz="1600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ฉันท</a:t>
            </a:r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ลักษณ์การแต่งเพลงฉ่อยจากใบความรู้ (</a:t>
            </a:r>
            <a:r>
              <a:rPr lang="en-US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R) </a:t>
            </a:r>
          </a:p>
          <a:p>
            <a:r>
              <a:rPr lang="en-US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4.</a:t>
            </a:r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น.ร.นำข้อมูลพรรณไม้ในพื้นที่ศึกษาของ </a:t>
            </a:r>
            <a:r>
              <a:rPr lang="th-TH" sz="1600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รร</a:t>
            </a:r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 มาแต่งเพลงฉ่อย </a:t>
            </a:r>
          </a:p>
          <a:p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ตั้งชื่อบทที่แต่ง ทำตามลำดับขั้น (</a:t>
            </a:r>
            <a:r>
              <a:rPr lang="en-US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K) </a:t>
            </a:r>
          </a:p>
          <a:p>
            <a:r>
              <a:rPr lang="en-US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5.</a:t>
            </a:r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น.ร.ฝึกร้องเพลงฉ่อยจากบทที่แต่ง องค์ประกอบที่4 (</a:t>
            </a:r>
            <a:r>
              <a:rPr lang="en-US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BG) </a:t>
            </a:r>
          </a:p>
          <a:p>
            <a:r>
              <a:rPr lang="en-US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6.</a:t>
            </a:r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น.ร.นำเพลงฉ่อยที่แต่งในกิจกรรมข้อ 4 มาทำเป็นหนังสือสามมิติ อธิบายถึงขั้นตอนการทำงานตามหลักสะเต็ม(</a:t>
            </a:r>
            <a:r>
              <a:rPr lang="en-US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S),</a:t>
            </a:r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และตามหลักไตรสิกขา (</a:t>
            </a:r>
            <a:r>
              <a:rPr lang="en-US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B) </a:t>
            </a:r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ทำใบงานที่3 เน้นการทำงานทุ่มเทให้สถาบัน ดูแลรักษ์ต้นไม้ และบทบาทนักเรียนเตรียมผู้นำ การเป็นตัวอย่างที่ดี (</a:t>
            </a:r>
            <a:r>
              <a:rPr lang="en-US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KC)                        </a:t>
            </a:r>
          </a:p>
          <a:p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ขั้นสรุป                                                         </a:t>
            </a:r>
          </a:p>
          <a:p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1. น.ร.ช่วยกันสรุปการศึกษาพรรณไม้ในโรงเรียนที่ให้ประโยชน์แท้แก่มหาชน</a:t>
            </a:r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3005"/>
            <a:ext cx="4247703" cy="6234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44008" y="972884"/>
            <a:ext cx="4320480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000" dirty="0" smtClean="0"/>
              <a:t>แผนการจัดการเรียนรู้เชิงรุก(</a:t>
            </a:r>
            <a:r>
              <a:rPr lang="th-TH" sz="2000" dirty="0" err="1" smtClean="0"/>
              <a:t>บูรณา</a:t>
            </a:r>
            <a:r>
              <a:rPr lang="th-TH" sz="2000" dirty="0" smtClean="0"/>
              <a:t>การนโยบายต่างๆ)</a:t>
            </a:r>
            <a:endParaRPr lang="th-TH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644008" y="116632"/>
            <a:ext cx="4320480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400" b="1" dirty="0" smtClean="0"/>
              <a:t>แผนการจัดการเรียนรู้</a:t>
            </a:r>
          </a:p>
          <a:p>
            <a:pPr algn="ctr"/>
            <a:r>
              <a:rPr lang="th-TH" sz="2400" b="1" dirty="0" smtClean="0"/>
              <a:t>การแสดงศิลปะพื้นบ้าน (เพลงฉ่อย)</a:t>
            </a:r>
            <a:endParaRPr lang="th-TH" sz="2400" b="1" dirty="0"/>
          </a:p>
        </p:txBody>
      </p:sp>
      <p:sp>
        <p:nvSpPr>
          <p:cNvPr id="9" name="ลูกศรขวาท้ายบาก 8"/>
          <p:cNvSpPr/>
          <p:nvPr/>
        </p:nvSpPr>
        <p:spPr>
          <a:xfrm flipH="1">
            <a:off x="4427215" y="947547"/>
            <a:ext cx="504056" cy="24231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6858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ตัวเชื่อมต่อตรง 17"/>
          <p:cNvCxnSpPr/>
          <p:nvPr/>
        </p:nvCxnSpPr>
        <p:spPr>
          <a:xfrm>
            <a:off x="4655521" y="2328061"/>
            <a:ext cx="0" cy="609604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ตัวเชื่อมต่อตรง 18"/>
          <p:cNvCxnSpPr/>
          <p:nvPr/>
        </p:nvCxnSpPr>
        <p:spPr>
          <a:xfrm flipH="1">
            <a:off x="5868144" y="2315781"/>
            <a:ext cx="801739" cy="916358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ตัวเชื่อมต่อตรง 19"/>
          <p:cNvCxnSpPr/>
          <p:nvPr/>
        </p:nvCxnSpPr>
        <p:spPr>
          <a:xfrm flipH="1">
            <a:off x="4655521" y="3792513"/>
            <a:ext cx="9250" cy="202687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ตัวเชื่อมต่อตรง 20"/>
          <p:cNvCxnSpPr/>
          <p:nvPr/>
        </p:nvCxnSpPr>
        <p:spPr>
          <a:xfrm flipH="1" flipV="1">
            <a:off x="2365998" y="2032033"/>
            <a:ext cx="894234" cy="805967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ตัวเชื่อมต่อตรง 21"/>
          <p:cNvCxnSpPr/>
          <p:nvPr/>
        </p:nvCxnSpPr>
        <p:spPr>
          <a:xfrm flipH="1">
            <a:off x="2699792" y="3807737"/>
            <a:ext cx="1031226" cy="1205439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ตัวเชื่อมต่อตรง 22"/>
          <p:cNvCxnSpPr/>
          <p:nvPr/>
        </p:nvCxnSpPr>
        <p:spPr>
          <a:xfrm flipH="1" flipV="1">
            <a:off x="5980081" y="3861049"/>
            <a:ext cx="1119562" cy="1209218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ตัวเชื่อมต่อตรง 23"/>
          <p:cNvCxnSpPr/>
          <p:nvPr/>
        </p:nvCxnSpPr>
        <p:spPr>
          <a:xfrm flipH="1">
            <a:off x="6224911" y="3489542"/>
            <a:ext cx="252000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ตัวเชื่อมต่อตรง 24"/>
          <p:cNvCxnSpPr/>
          <p:nvPr/>
        </p:nvCxnSpPr>
        <p:spPr>
          <a:xfrm flipH="1">
            <a:off x="2800571" y="3484268"/>
            <a:ext cx="539214" cy="4499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สี่เหลี่ยมผืนผ้ามุมมน 1"/>
          <p:cNvSpPr/>
          <p:nvPr/>
        </p:nvSpPr>
        <p:spPr>
          <a:xfrm>
            <a:off x="3206242" y="2859071"/>
            <a:ext cx="3024336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TextBox 9"/>
          <p:cNvSpPr txBox="1"/>
          <p:nvPr/>
        </p:nvSpPr>
        <p:spPr>
          <a:xfrm>
            <a:off x="6350911" y="1250844"/>
            <a:ext cx="2448272" cy="1015663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solidFill>
                  <a:srgbClr val="FF3300"/>
                </a:solidFill>
                <a:latin typeface="TH SarabunIT๙" pitchFamily="34" charset="-34"/>
                <a:cs typeface="TH SarabunIT๙" pitchFamily="34" charset="-34"/>
              </a:rPr>
              <a:t>คณิตศาสตร์</a:t>
            </a:r>
          </a:p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การวัด(กว้างยาว)</a:t>
            </a:r>
          </a:p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พื้นที่สี่เหลี่ยม </a:t>
            </a:r>
            <a:endParaRPr lang="th-TH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6911" y="3009184"/>
            <a:ext cx="2448272" cy="707886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solidFill>
                  <a:srgbClr val="FF3300"/>
                </a:solidFill>
                <a:latin typeface="TH SarabunIT๙" pitchFamily="34" charset="-34"/>
                <a:cs typeface="TH SarabunIT๙" pitchFamily="34" charset="-34"/>
              </a:rPr>
              <a:t>วิทยาศาสตร์</a:t>
            </a:r>
          </a:p>
          <a:p>
            <a:pPr algn="ctr"/>
            <a:r>
              <a:rPr lang="th-TH" sz="2000" b="1" dirty="0">
                <a:latin typeface="TH SarabunIT๙" pitchFamily="34" charset="-34"/>
                <a:cs typeface="TH SarabunIT๙" pitchFamily="34" charset="-34"/>
              </a:rPr>
              <a:t>การสำรวจพรรณ</a:t>
            </a:r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ไม้</a:t>
            </a:r>
            <a:endParaRPr lang="th-TH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39862" y="4941168"/>
            <a:ext cx="2448272" cy="1015663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solidFill>
                  <a:srgbClr val="FF3300"/>
                </a:solidFill>
                <a:latin typeface="TH SarabunIT๙" pitchFamily="34" charset="-34"/>
                <a:cs typeface="TH SarabunIT๙" pitchFamily="34" charset="-34"/>
              </a:rPr>
              <a:t>การงานอาชีพและเทคโนโลยี</a:t>
            </a:r>
          </a:p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การออกแบบหนังสือ</a:t>
            </a:r>
          </a:p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ทักษะการทำงาน</a:t>
            </a:r>
            <a:endParaRPr lang="th-TH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59916" y="5776228"/>
            <a:ext cx="2448272" cy="677108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1800" b="1" dirty="0" smtClean="0">
                <a:solidFill>
                  <a:srgbClr val="FF3300"/>
                </a:solidFill>
                <a:latin typeface="TH SarabunIT๙" pitchFamily="34" charset="-34"/>
                <a:cs typeface="TH SarabunIT๙" pitchFamily="34" charset="-34"/>
              </a:rPr>
              <a:t>สังคมศึกษา ศาสนา และวัฒนธรรม</a:t>
            </a:r>
          </a:p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ประเพณีไทย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7544" y="4803720"/>
            <a:ext cx="2448272" cy="1015663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solidFill>
                  <a:srgbClr val="FF3300"/>
                </a:solidFill>
                <a:latin typeface="TH SarabunIT๙" pitchFamily="34" charset="-34"/>
                <a:cs typeface="TH SarabunIT๙" pitchFamily="34" charset="-34"/>
              </a:rPr>
              <a:t>ศิลปะ</a:t>
            </a:r>
          </a:p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การขับร้อง/การร่ายรำ</a:t>
            </a:r>
          </a:p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เพลงพื้นบ้าน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5491" y="3006440"/>
            <a:ext cx="2448272" cy="954107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solidFill>
                  <a:srgbClr val="FF3300"/>
                </a:solidFill>
                <a:latin typeface="TH SarabunIT๙" pitchFamily="34" charset="-34"/>
                <a:cs typeface="TH SarabunIT๙" pitchFamily="34" charset="-34"/>
              </a:rPr>
              <a:t>สุขศึกษาและพลศึกษา</a:t>
            </a:r>
          </a:p>
          <a:p>
            <a:pPr algn="ctr"/>
            <a:r>
              <a:rPr lang="th-TH" sz="1800" b="1" dirty="0" smtClean="0">
                <a:latin typeface="TH SarabunIT๙" pitchFamily="34" charset="-34"/>
                <a:cs typeface="TH SarabunIT๙" pitchFamily="34" charset="-34"/>
              </a:rPr>
              <a:t>ทักษะการเคลื่อนไหวร่างกาย</a:t>
            </a:r>
          </a:p>
          <a:p>
            <a:pPr algn="ctr"/>
            <a:r>
              <a:rPr lang="th-TH" sz="1800" b="1" dirty="0" smtClean="0">
                <a:latin typeface="TH SarabunIT๙" pitchFamily="34" charset="-34"/>
                <a:cs typeface="TH SarabunIT๙" pitchFamily="34" charset="-34"/>
              </a:rPr>
              <a:t>ไปตามจังหวะ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8069" y="1404731"/>
            <a:ext cx="2448272" cy="1015663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solidFill>
                  <a:srgbClr val="FF3300"/>
                </a:solidFill>
                <a:latin typeface="TH SarabunIT๙" pitchFamily="34" charset="-34"/>
                <a:cs typeface="TH SarabunIT๙" pitchFamily="34" charset="-34"/>
              </a:rPr>
              <a:t>ภาษาต่างประเทศ</a:t>
            </a:r>
          </a:p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คำศัพท์ภาษาอังกฤษ</a:t>
            </a:r>
          </a:p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ชื่อพันธ์ไม้</a:t>
            </a:r>
            <a:endParaRPr lang="th-TH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65360" y="1189288"/>
            <a:ext cx="2448272" cy="1138773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2000" b="1" dirty="0">
                <a:solidFill>
                  <a:srgbClr val="FF3300"/>
                </a:solidFill>
                <a:latin typeface="TH SarabunIT๙" pitchFamily="34" charset="-34"/>
                <a:cs typeface="TH SarabunIT๙" pitchFamily="34" charset="-34"/>
              </a:rPr>
              <a:t>ภาษาไทย</a:t>
            </a:r>
          </a:p>
          <a:p>
            <a:pPr algn="ctr"/>
            <a:r>
              <a:rPr lang="th-TH" sz="1800" b="1" dirty="0" smtClean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การแต่งคำประพันธ์ </a:t>
            </a:r>
          </a:p>
          <a:p>
            <a:pPr algn="ctr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การอ่านทำนองเสนาะ</a:t>
            </a:r>
            <a:endParaRPr lang="th-TH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1691680" y="44624"/>
            <a:ext cx="6264696" cy="523220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การบูร</a:t>
            </a:r>
            <a:r>
              <a:rPr lang="th-TH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ณา</a:t>
            </a:r>
            <a:r>
              <a:rPr lang="th-TH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การระหว่างกลุ่มสาระ ชั้นประถมศึกษาปีที่  ๕</a:t>
            </a:r>
            <a:endParaRPr lang="th-TH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60232" y="2996952"/>
            <a:ext cx="2895944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หนังสือ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สามมิติ</a:t>
            </a: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(</a:t>
            </a:r>
            <a:r>
              <a:rPr lang="en-US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POP-UP</a:t>
            </a: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9" name="รูปภาพ 28" descr="E:\Administrator\Desktop\รูปองค์ประกอบที่5\5.1\20170824_08545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717032"/>
            <a:ext cx="2862868" cy="1883764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extBox 26"/>
          <p:cNvSpPr txBox="1"/>
          <p:nvPr/>
        </p:nvSpPr>
        <p:spPr>
          <a:xfrm>
            <a:off x="3200059" y="620688"/>
            <a:ext cx="2956117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คุณอนันต์พรรณไม้ในพื้นที่ศึกษา</a:t>
            </a: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7600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1187624" y="1083878"/>
            <a:ext cx="7782218" cy="107721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3200" b="1" dirty="0" smtClean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EucrosiaUPC" pitchFamily="18" charset="-34"/>
                <a:cs typeface="EucrosiaUPC" pitchFamily="18" charset="-34"/>
              </a:rPr>
              <a:t>๒</a:t>
            </a:r>
            <a:r>
              <a:rPr lang="th-TH" sz="3200" b="1" dirty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EucrosiaUPC" pitchFamily="18" charset="-34"/>
                <a:cs typeface="EucrosiaUPC" pitchFamily="18" charset="-34"/>
              </a:rPr>
              <a:t>) ผลงาน  จำนวนชิ้นงานของนักเรียน ตาม</a:t>
            </a:r>
            <a:r>
              <a:rPr lang="th-TH" sz="3200" b="1" dirty="0" smtClean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EucrosiaUPC" pitchFamily="18" charset="-34"/>
                <a:cs typeface="EucrosiaUPC" pitchFamily="18" charset="-34"/>
              </a:rPr>
              <a:t>แผนการจัดการเรียนรู้</a:t>
            </a:r>
          </a:p>
          <a:p>
            <a:r>
              <a:rPr lang="th-TH" sz="3200" b="1" dirty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200" b="1" dirty="0" smtClean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EucrosiaUPC" pitchFamily="18" charset="-34"/>
                <a:cs typeface="EucrosiaUPC" pitchFamily="18" charset="-34"/>
              </a:rPr>
              <a:t>    ในก</a:t>
            </a:r>
            <a:r>
              <a:rPr lang="th-TH" sz="3200" b="1" dirty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EucrosiaUPC" pitchFamily="18" charset="-34"/>
                <a:cs typeface="EucrosiaUPC" pitchFamily="18" charset="-34"/>
              </a:rPr>
              <a:t>ลุ่มสาระการเรียนรู้หรือ</a:t>
            </a:r>
            <a:r>
              <a:rPr lang="th-TH" sz="3200" b="1" dirty="0" smtClean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EucrosiaUPC" pitchFamily="18" charset="-34"/>
                <a:cs typeface="EucrosiaUPC" pitchFamily="18" charset="-34"/>
              </a:rPr>
              <a:t>ระหว่างกลุ่ม</a:t>
            </a:r>
            <a:r>
              <a:rPr lang="th-TH" sz="3200" b="1" dirty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EucrosiaUPC" pitchFamily="18" charset="-34"/>
                <a:cs typeface="EucrosiaUPC" pitchFamily="18" charset="-34"/>
              </a:rPr>
              <a:t>สาระการเรียนรู้ </a:t>
            </a:r>
            <a:endParaRPr lang="en-US" sz="3200" b="1" dirty="0">
              <a:ln w="1905"/>
              <a:solidFill>
                <a:srgbClr val="0000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3" name="Picture 2" descr="E:\Administrator\Desktop\รูปองค์ประกอบที่5\5.1\20170824_1506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40" y="2924945"/>
            <a:ext cx="384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E:\Administrator\Desktop\รูปองค์ประกอบที่5\5.1\20170824_1506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886" y="2925184"/>
            <a:ext cx="384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46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5796136" y="280927"/>
            <a:ext cx="3132348" cy="52322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ผลงานศิลปะ</a:t>
            </a:r>
            <a:endParaRPr lang="th-TH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3074" name="Picture 2" descr="E:\Administrator\Desktop\รูปแผน\แผนครูประสาร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32732"/>
            <a:ext cx="3960440" cy="559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Administrator\Desktop\รูปแผน\15034960429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88335" y="833174"/>
            <a:ext cx="4075233" cy="543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24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Administrator\Desktop\รูปแผน\พี่ฟิน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588" y="692696"/>
            <a:ext cx="3871050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4283968" y="91842"/>
            <a:ext cx="4755611" cy="52322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ผลงานสังคมศึกษา ศาสนา และวัฒนธรรม</a:t>
            </a:r>
            <a:endParaRPr lang="th-TH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1029" name="Picture 5" descr="E:\Administrator\Desktop\รูปแผน\พี่ฟิน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289" y="701270"/>
            <a:ext cx="3979207" cy="562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Administrator\Desktop\รูปแผน\พี่ฟิน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908" y="692696"/>
            <a:ext cx="3979207" cy="562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68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6228184" y="116632"/>
            <a:ext cx="2808312" cy="52322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ผลงานภาษาไทย</a:t>
            </a:r>
            <a:endParaRPr lang="th-TH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9" t="-39" r="-293" b="7116"/>
          <a:stretch/>
        </p:blipFill>
        <p:spPr>
          <a:xfrm>
            <a:off x="107504" y="476672"/>
            <a:ext cx="4525180" cy="5894643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325" y="639852"/>
            <a:ext cx="4316684" cy="6101517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171" y="639852"/>
            <a:ext cx="4390325" cy="6205607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03199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Administrator\Desktop\รูปองค์ประกอบที่5\5.1\15035800556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2000"/>
                    </a14:imgEffect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98" y="1412776"/>
            <a:ext cx="3839951" cy="545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5580463" y="95241"/>
            <a:ext cx="3382658" cy="52322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ผลงานภาษาต่างประเทศ</a:t>
            </a:r>
            <a:endParaRPr lang="th-TH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6147" name="Picture 3" descr="G:\21039834_1815092891842016_785731433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540295"/>
            <a:ext cx="5392537" cy="476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G:\21076827_1815092911842014_1589702258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506669"/>
            <a:ext cx="5146270" cy="470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:\21076534_1815092921842013_34514816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506669"/>
            <a:ext cx="5342463" cy="480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50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42" y="1131414"/>
            <a:ext cx="4070803" cy="575397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508104" y="116632"/>
            <a:ext cx="3563888" cy="52322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ผลงานสุขศึกษา และพลศึกษา</a:t>
            </a:r>
            <a:endParaRPr lang="th-TH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195" y="902050"/>
            <a:ext cx="4126466" cy="5832648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58129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68512" cy="1143000"/>
          </a:xfrm>
        </p:spPr>
        <p:txBody>
          <a:bodyPr>
            <a:normAutofit/>
          </a:bodyPr>
          <a:lstStyle/>
          <a:p>
            <a:r>
              <a:rPr lang="th-TH" sz="3600" b="1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   แผนที่ 4 เรื่อง การเรียนรู้แต่ละส่วนองค์ประกอบย่อย</a:t>
            </a:r>
            <a:endParaRPr lang="th-TH" sz="3600" b="1" dirty="0">
              <a:solidFill>
                <a:schemeClr val="bg1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91232"/>
            <a:ext cx="3598500" cy="5085184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2" y="4653136"/>
            <a:ext cx="4818898" cy="1112522"/>
          </a:xfrm>
          <a:prstGeom prst="rect">
            <a:avLst/>
          </a:prstGeom>
          <a:ln>
            <a:solidFill>
              <a:srgbClr val="FF3399"/>
            </a:solidFill>
          </a:ln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568453"/>
            <a:ext cx="3598500" cy="5085184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81" y="2684128"/>
            <a:ext cx="4566331" cy="1070826"/>
          </a:xfrm>
          <a:prstGeom prst="rect">
            <a:avLst/>
          </a:prstGeom>
          <a:ln>
            <a:solidFill>
              <a:srgbClr val="FF3399"/>
            </a:solidFill>
          </a:ln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5508104" y="116632"/>
            <a:ext cx="3563888" cy="52322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ผลงานคณิตศาสตร์</a:t>
            </a:r>
            <a:endParaRPr lang="th-TH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195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/>
        </p:nvSpPr>
        <p:spPr>
          <a:xfrm>
            <a:off x="1357440" y="196176"/>
            <a:ext cx="7704856" cy="15258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endParaRPr lang="th-TH" sz="4800" b="1" dirty="0" smtClean="0"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>
              <a:spcBef>
                <a:spcPct val="0"/>
              </a:spcBef>
            </a:pPr>
            <a:r>
              <a:rPr lang="th-TH" sz="4800" b="1" dirty="0" smtClean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โครงสร้างการบริหารของโรงเรียน</a:t>
            </a:r>
          </a:p>
          <a:p>
            <a:pPr algn="ctr">
              <a:spcBef>
                <a:spcPct val="0"/>
              </a:spcBef>
            </a:pPr>
            <a:endParaRPr lang="th-TH" sz="4800" b="1" dirty="0" smtClean="0"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7" name="รูปภาพ 6" descr="E:\Scan\scan000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18" t="3769" r="-4852" b="3217"/>
          <a:stretch/>
        </p:blipFill>
        <p:spPr bwMode="auto">
          <a:xfrm>
            <a:off x="899592" y="116632"/>
            <a:ext cx="8496944" cy="666936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4" name="กลุ่ม 3"/>
          <p:cNvGrpSpPr/>
          <p:nvPr/>
        </p:nvGrpSpPr>
        <p:grpSpPr>
          <a:xfrm>
            <a:off x="1493520" y="764704"/>
            <a:ext cx="4158600" cy="5616624"/>
            <a:chOff x="1493520" y="764704"/>
            <a:chExt cx="4158600" cy="5616624"/>
          </a:xfrm>
        </p:grpSpPr>
        <p:pic>
          <p:nvPicPr>
            <p:cNvPr id="5" name="รูปภาพ 4" descr="E:\Scan\scan0005.jp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0" t="24033" r="72049" b="27505"/>
            <a:stretch/>
          </p:blipFill>
          <p:spPr bwMode="auto">
            <a:xfrm>
              <a:off x="1493520" y="764704"/>
              <a:ext cx="4158600" cy="5616624"/>
            </a:xfrm>
            <a:prstGeom prst="rect">
              <a:avLst/>
            </a:prstGeom>
            <a:ln w="38100" cap="sq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" name="สี่เหลี่ยมผืนผ้า 1"/>
            <p:cNvSpPr/>
            <p:nvPr/>
          </p:nvSpPr>
          <p:spPr>
            <a:xfrm>
              <a:off x="1907704" y="4869160"/>
              <a:ext cx="3240360" cy="64807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39722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E:\สวนพฤกษศาสตร์โรงเรียน\ครูก้อย (พืชศึกษา)\HP\HP00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038" y="1344206"/>
            <a:ext cx="3494674" cy="469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E:\สวนพฤกษศาสตร์โรงเรียน\ครูก้อย (พืชศึกษา)\HP\HP00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" y="1335470"/>
            <a:ext cx="3633953" cy="470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E:\สวนพฤกษศาสตร์โรงเรียน\ครูก้อย (พืชศึกษา)\HP\HP00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384" y="1335470"/>
            <a:ext cx="3548530" cy="469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5508104" y="116632"/>
            <a:ext cx="3563888" cy="52322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ผลงานคณิตศาสตร์</a:t>
            </a:r>
            <a:endParaRPr lang="th-TH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2" name="ตัวแทนเนื้อหา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12239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dirty="0" smtClean="0"/>
              <a:t>	</a:t>
            </a:r>
            <a:endParaRPr lang="th-TH" dirty="0"/>
          </a:p>
        </p:txBody>
      </p: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33" y="5006565"/>
            <a:ext cx="4320651" cy="1014984"/>
          </a:xfrm>
          <a:prstGeom prst="rect">
            <a:avLst/>
          </a:prstGeom>
          <a:ln w="28575">
            <a:solidFill>
              <a:srgbClr val="FF3399"/>
            </a:solidFill>
          </a:ln>
        </p:spPr>
      </p:pic>
      <p:grpSp>
        <p:nvGrpSpPr>
          <p:cNvPr id="2" name="กลุ่ม 1"/>
          <p:cNvGrpSpPr/>
          <p:nvPr/>
        </p:nvGrpSpPr>
        <p:grpSpPr>
          <a:xfrm>
            <a:off x="107504" y="759953"/>
            <a:ext cx="8490594" cy="6073708"/>
            <a:chOff x="107504" y="759953"/>
            <a:chExt cx="8490594" cy="6073708"/>
          </a:xfrm>
        </p:grpSpPr>
        <p:pic>
          <p:nvPicPr>
            <p:cNvPr id="9" name="รูปภาพ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759953"/>
              <a:ext cx="4417557" cy="6073708"/>
            </a:xfrm>
            <a:prstGeom prst="rect">
              <a:avLst/>
            </a:prstGeom>
          </p:spPr>
        </p:pic>
        <p:pic>
          <p:nvPicPr>
            <p:cNvPr id="12" name="รูปภาพ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7984" y="765894"/>
              <a:ext cx="4170114" cy="5892955"/>
            </a:xfrm>
            <a:prstGeom prst="rect">
              <a:avLst/>
            </a:prstGeom>
          </p:spPr>
        </p:pic>
      </p:grpSp>
      <p:pic>
        <p:nvPicPr>
          <p:cNvPr id="13" name="รูปภาพ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4758" y="2852936"/>
            <a:ext cx="4104456" cy="1342300"/>
          </a:xfrm>
          <a:prstGeom prst="rect">
            <a:avLst/>
          </a:prstGeom>
          <a:ln w="28575">
            <a:solidFill>
              <a:srgbClr val="FF3399"/>
            </a:solidFill>
          </a:ln>
        </p:spPr>
      </p:pic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5508104" y="116632"/>
            <a:ext cx="3563888" cy="52322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ผลงานวิทยาศาสตร์</a:t>
            </a:r>
            <a:endParaRPr lang="th-TH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16" name="รูปภาพ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024" y="759954"/>
            <a:ext cx="4808976" cy="607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6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432048" y="404664"/>
            <a:ext cx="4572000" cy="66763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16" y="570436"/>
            <a:ext cx="4176464" cy="631678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932040" y="47216"/>
            <a:ext cx="4104456" cy="52322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ผลงานการงานอาชีพและเทคโนโลยี</a:t>
            </a:r>
            <a:endParaRPr lang="th-TH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4484315" y="580788"/>
            <a:ext cx="4572000" cy="64044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102" y="836712"/>
            <a:ext cx="4285386" cy="602128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727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403648" y="44624"/>
            <a:ext cx="7632848" cy="1152128"/>
          </a:xfr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th-TH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ตาราง แสดงสรุปจำนวนแผนการจัดการเรียนรู้ ใบงาน ชิ้นงาน</a:t>
            </a:r>
            <a:br>
              <a:rPr lang="th-TH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         แต่ละกลุ่มสาระการเรียนรู้ในแต่ละปี</a:t>
            </a:r>
            <a:endParaRPr lang="th-TH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6478573"/>
              </p:ext>
            </p:extLst>
          </p:nvPr>
        </p:nvGraphicFramePr>
        <p:xfrm>
          <a:off x="683568" y="1345264"/>
          <a:ext cx="8352929" cy="5468112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2087555"/>
                <a:gridCol w="2088458"/>
                <a:gridCol w="2088458"/>
                <a:gridCol w="2088458"/>
              </a:tblGrid>
              <a:tr h="38151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dirty="0">
                          <a:solidFill>
                            <a:srgbClr val="000099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กลุ่มสาระ</a:t>
                      </a:r>
                      <a:endParaRPr lang="en-US" sz="2800" dirty="0">
                        <a:solidFill>
                          <a:srgbClr val="000099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dirty="0">
                          <a:solidFill>
                            <a:srgbClr val="000099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การเรียนรู้</a:t>
                      </a:r>
                      <a:endParaRPr lang="en-US" sz="2800" b="1" dirty="0">
                        <a:solidFill>
                          <a:srgbClr val="000099"/>
                        </a:solidFill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dirty="0">
                          <a:solidFill>
                            <a:srgbClr val="000099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ปีการศึกษา 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2559</a:t>
                      </a:r>
                      <a:endParaRPr lang="en-US" sz="2800" b="1" dirty="0">
                        <a:solidFill>
                          <a:srgbClr val="000099"/>
                        </a:solidFill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403208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>
                          <a:solidFill>
                            <a:srgbClr val="000099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แผน</a:t>
                      </a:r>
                      <a:endParaRPr lang="en-US" sz="2800" b="1" dirty="0">
                        <a:solidFill>
                          <a:srgbClr val="000099"/>
                        </a:solidFill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>
                          <a:solidFill>
                            <a:srgbClr val="000099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ใบงาน</a:t>
                      </a:r>
                      <a:endParaRPr lang="en-US" sz="2800" b="1" dirty="0">
                        <a:solidFill>
                          <a:srgbClr val="000099"/>
                        </a:solidFill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>
                          <a:solidFill>
                            <a:srgbClr val="000099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ชิ้นงาน</a:t>
                      </a:r>
                      <a:endParaRPr lang="en-US" sz="2800" b="1" dirty="0">
                        <a:solidFill>
                          <a:srgbClr val="000099"/>
                        </a:solidFill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</a:tr>
              <a:tr h="4032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ภาษาไทย</a:t>
                      </a:r>
                      <a:endParaRPr lang="en-US" sz="2800" b="1" dirty="0"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 smtClean="0">
                          <a:solidFill>
                            <a:schemeClr val="dk1"/>
                          </a:solidFill>
                          <a:effectLst/>
                          <a:latin typeface="TH SarabunIT๙" pitchFamily="34" charset="-34"/>
                          <a:ea typeface="+mn-ea"/>
                          <a:cs typeface="TH SarabunIT๙" pitchFamily="34" charset="-34"/>
                        </a:rPr>
                        <a:t>๗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 smtClean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๕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H SarabunIT๙" panose="020B0500040200020003" pitchFamily="34" charset="-34"/>
                        <a:ea typeface="Calibri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 smtClean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70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</a:tr>
              <a:tr h="4032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คณิตศาสตร์</a:t>
                      </a:r>
                      <a:endParaRPr lang="en-US" sz="2800" b="1"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 smtClean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๗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 smtClean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๖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 smtClean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๑๖๐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H SarabunIT๙" panose="020B0500040200020003" pitchFamily="34" charset="-34"/>
                        <a:ea typeface="Calibri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</a:tr>
              <a:tr h="4032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วิทยาศาสตร์</a:t>
                      </a:r>
                      <a:endParaRPr lang="en-US" sz="2800" b="1"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 smtClean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๒๑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 smtClean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51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 smtClean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200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</a:tr>
              <a:tr h="4032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สังคมฯ</a:t>
                      </a:r>
                      <a:endParaRPr lang="en-US" sz="2800" b="1"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7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5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150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H SarabunIT๙" panose="020B0500040200020003" pitchFamily="34" charset="-34"/>
                        <a:ea typeface="Calibri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</a:tr>
              <a:tr h="4032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สุขศึกษาฯ</a:t>
                      </a:r>
                      <a:endParaRPr lang="en-US" sz="2800" b="1"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2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 smtClean="0">
                          <a:solidFill>
                            <a:schemeClr val="dk1"/>
                          </a:solidFill>
                          <a:effectLst/>
                          <a:latin typeface="TH SarabunIT๙" pitchFamily="34" charset="-34"/>
                          <a:ea typeface="+mn-ea"/>
                          <a:cs typeface="TH SarabunIT๙" pitchFamily="34" charset="-34"/>
                        </a:rPr>
                        <a:t>1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60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H SarabunIT๙" panose="020B0500040200020003" pitchFamily="34" charset="-34"/>
                        <a:ea typeface="Calibri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</a:tr>
              <a:tr h="4032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ภาษาต่างประเทศ</a:t>
                      </a:r>
                      <a:endParaRPr lang="en-US" sz="2800" b="1"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6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5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120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</a:tr>
              <a:tr h="4032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การงานอาชีพฯ</a:t>
                      </a:r>
                      <a:endParaRPr lang="en-US" sz="2800" b="1"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12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11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150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</a:tr>
              <a:tr h="4032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ศิลปศึกษา</a:t>
                      </a:r>
                      <a:endParaRPr lang="en-US" sz="2800" b="1"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6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5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60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</a:tr>
              <a:tr h="3820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รวม</a:t>
                      </a:r>
                      <a:endParaRPr lang="en-US" sz="2800" b="1" dirty="0"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solidFill>
                            <a:srgbClr val="FF0000"/>
                          </a:solidFill>
                          <a:effectLst/>
                          <a:latin typeface="TH SarabunIT๙" pitchFamily="34" charset="-34"/>
                          <a:ea typeface="+mn-ea"/>
                          <a:cs typeface="TH SarabunIT๙" pitchFamily="34" charset="-34"/>
                        </a:rPr>
                        <a:t>68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solidFill>
                            <a:srgbClr val="FF0000"/>
                          </a:solidFill>
                          <a:effectLst/>
                          <a:latin typeface="TH SarabunIT๙" panose="020B0500040200020003" pitchFamily="34" charset="-34"/>
                          <a:ea typeface="+mn-ea"/>
                          <a:cs typeface="TH SarabunIT๙" pitchFamily="34" charset="-34"/>
                        </a:rPr>
                        <a:t>89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TH SarabunIT๙" panose="020B0500040200020003" pitchFamily="34" charset="-34"/>
                        <a:ea typeface="Calibri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solidFill>
                            <a:srgbClr val="FF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970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TH SarabunIT๙" panose="020B0500040200020003" pitchFamily="34" charset="-34"/>
                        <a:ea typeface="Calibri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600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1357440" y="218240"/>
            <a:ext cx="7704856" cy="155457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endParaRPr lang="th-TH" sz="4800" b="1" dirty="0" smtClean="0"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sz="4800" b="1" dirty="0">
                <a:solidFill>
                  <a:srgbClr val="0000CC"/>
                </a:solidFill>
              </a:rPr>
              <a:t>แผนงานสวนพฤกษศาสตร์โรงเรียนรวมกับแผนงานประจำปีของโรงเรียน</a:t>
            </a:r>
            <a:endParaRPr lang="en-US" sz="4800" dirty="0">
              <a:solidFill>
                <a:srgbClr val="0000CC"/>
              </a:solidFill>
            </a:endParaRPr>
          </a:p>
          <a:p>
            <a:pPr algn="ctr">
              <a:spcBef>
                <a:spcPct val="0"/>
              </a:spcBef>
            </a:pPr>
            <a:endParaRPr lang="th-TH" sz="4800" b="1" dirty="0" smtClean="0"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2" name="กลุ่ม 1"/>
          <p:cNvGrpSpPr/>
          <p:nvPr/>
        </p:nvGrpSpPr>
        <p:grpSpPr>
          <a:xfrm>
            <a:off x="251520" y="1772816"/>
            <a:ext cx="8568952" cy="4968552"/>
            <a:chOff x="254618" y="1469984"/>
            <a:chExt cx="7070269" cy="4340507"/>
          </a:xfrm>
        </p:grpSpPr>
        <p:pic>
          <p:nvPicPr>
            <p:cNvPr id="23556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50" t="19872" r="14683" b="13375"/>
            <a:stretch/>
          </p:blipFill>
          <p:spPr bwMode="auto">
            <a:xfrm>
              <a:off x="3539965" y="1469984"/>
              <a:ext cx="3784922" cy="43405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55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35" t="19872" r="8987" b="13375"/>
            <a:stretch/>
          </p:blipFill>
          <p:spPr bwMode="auto">
            <a:xfrm>
              <a:off x="254618" y="1469984"/>
              <a:ext cx="4224786" cy="43405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0169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1115616" y="2708920"/>
            <a:ext cx="7704856" cy="15258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endParaRPr lang="th-TH" sz="4800" b="1" dirty="0" smtClean="0"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>
              <a:spcBef>
                <a:spcPct val="0"/>
              </a:spcBef>
            </a:pPr>
            <a:r>
              <a:rPr lang="th-TH" sz="4800" b="1" dirty="0" smtClean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โครงการ</a:t>
            </a:r>
          </a:p>
          <a:p>
            <a:pPr algn="ctr">
              <a:spcBef>
                <a:spcPct val="0"/>
              </a:spcBef>
            </a:pPr>
            <a:r>
              <a:rPr lang="th-TH" sz="4800" b="1" dirty="0" smtClean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งานสวนพฤกษศาสตร์โรงเรียน</a:t>
            </a:r>
          </a:p>
          <a:p>
            <a:pPr algn="ctr">
              <a:spcBef>
                <a:spcPct val="0"/>
              </a:spcBef>
            </a:pPr>
            <a:endParaRPr lang="th-TH" sz="4800" b="1" dirty="0" smtClean="0"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73" t="12016" r="12389" b="5899"/>
          <a:stretch/>
        </p:blipFill>
        <p:spPr bwMode="auto">
          <a:xfrm>
            <a:off x="1475656" y="411488"/>
            <a:ext cx="6585732" cy="6120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กลุ่ม 5"/>
          <p:cNvGrpSpPr/>
          <p:nvPr/>
        </p:nvGrpSpPr>
        <p:grpSpPr>
          <a:xfrm>
            <a:off x="1403648" y="737085"/>
            <a:ext cx="7344816" cy="5140187"/>
            <a:chOff x="1403648" y="737085"/>
            <a:chExt cx="7344816" cy="5140187"/>
          </a:xfrm>
        </p:grpSpPr>
        <p:grpSp>
          <p:nvGrpSpPr>
            <p:cNvPr id="3" name="กลุ่ม 2"/>
            <p:cNvGrpSpPr/>
            <p:nvPr/>
          </p:nvGrpSpPr>
          <p:grpSpPr>
            <a:xfrm>
              <a:off x="1403648" y="737085"/>
              <a:ext cx="7344816" cy="3051955"/>
              <a:chOff x="1331640" y="419872"/>
              <a:chExt cx="6585732" cy="2104558"/>
            </a:xfrm>
          </p:grpSpPr>
          <p:pic>
            <p:nvPicPr>
              <p:cNvPr id="4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673" t="16103" r="12389" b="70000"/>
              <a:stretch/>
            </p:blipFill>
            <p:spPr bwMode="auto">
              <a:xfrm>
                <a:off x="1331640" y="419872"/>
                <a:ext cx="6585732" cy="210455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" name="สี่เหลี่ยมผืนผ้า 1"/>
              <p:cNvSpPr/>
              <p:nvPr/>
            </p:nvSpPr>
            <p:spPr>
              <a:xfrm>
                <a:off x="6516216" y="563888"/>
                <a:ext cx="1080120" cy="3448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73" t="45739" r="12389" b="44042"/>
            <a:stretch/>
          </p:blipFill>
          <p:spPr bwMode="auto">
            <a:xfrm>
              <a:off x="1475656" y="3510528"/>
              <a:ext cx="7200800" cy="236674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9280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4274</TotalTime>
  <Words>2401</Words>
  <Application>Microsoft Office PowerPoint</Application>
  <PresentationFormat>นำเสนอทางหน้าจอ (4:3)</PresentationFormat>
  <Paragraphs>529</Paragraphs>
  <Slides>73</Slides>
  <Notes>2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73</vt:i4>
      </vt:variant>
    </vt:vector>
  </HeadingPairs>
  <TitlesOfParts>
    <vt:vector size="74" baseType="lpstr">
      <vt:lpstr>ชุดรูปแบบของ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    แผนที่ 4 เรื่อง การเรียนรู้แต่ละส่วนองค์ประกอบย่อย</vt:lpstr>
      <vt:lpstr>งานนำเสนอ PowerPoint</vt:lpstr>
      <vt:lpstr>งานนำเสนอ PowerPoint</vt:lpstr>
      <vt:lpstr>งานนำเสนอ PowerPoint</vt:lpstr>
      <vt:lpstr>ตาราง แสดงสรุปจำนวนแผนการจัดการเรียนรู้ ใบงาน ชิ้นงาน          แต่ละกลุ่มสาระการเรียนรู้ในแต่ละปี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Windows User</dc:creator>
  <cp:lastModifiedBy>Windows User</cp:lastModifiedBy>
  <cp:revision>314</cp:revision>
  <dcterms:created xsi:type="dcterms:W3CDTF">2017-04-27T17:01:45Z</dcterms:created>
  <dcterms:modified xsi:type="dcterms:W3CDTF">2017-09-01T02:30:56Z</dcterms:modified>
</cp:coreProperties>
</file>